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66" r:id="rId12"/>
    <p:sldId id="274"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068B"/>
    <a:srgbClr val="0000FF"/>
    <a:srgbClr val="230E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5" d="100"/>
          <a:sy n="75" d="100"/>
        </p:scale>
        <p:origin x="-1788"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B1A793C6-4FC8-451A-A273-5DE273F0E86E}" type="datetimeFigureOut">
              <a:rPr lang="en-US" smtClean="0"/>
              <a:pPr/>
              <a:t>4/29/2018</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B1A793C6-4FC8-451A-A273-5DE273F0E86E}" type="datetimeFigureOut">
              <a:rPr lang="en-US" smtClean="0"/>
              <a:pPr/>
              <a:t>4/29/2018</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B1A793C6-4FC8-451A-A273-5DE273F0E86E}" type="datetimeFigureOut">
              <a:rPr lang="en-US" smtClean="0"/>
              <a:pPr/>
              <a:t>4/29/2018</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B1A793C6-4FC8-451A-A273-5DE273F0E86E}" type="datetimeFigureOut">
              <a:rPr lang="en-US" smtClean="0"/>
              <a:pPr/>
              <a:t>4/29/2018</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1A793C6-4FC8-451A-A273-5DE273F0E86E}" type="datetimeFigureOut">
              <a:rPr lang="en-US" smtClean="0"/>
              <a:pPr/>
              <a:t>4/29/2018</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4"/>
          <p:cNvSpPr>
            <a:spLocks noGrp="1"/>
          </p:cNvSpPr>
          <p:nvPr>
            <p:ph type="dt" sz="half" idx="10"/>
          </p:nvPr>
        </p:nvSpPr>
        <p:spPr/>
        <p:txBody>
          <a:bodyPr/>
          <a:lstStyle/>
          <a:p>
            <a:fld id="{B1A793C6-4FC8-451A-A273-5DE273F0E86E}" type="datetimeFigureOut">
              <a:rPr lang="en-US" smtClean="0"/>
              <a:pPr/>
              <a:t>4/29/2018</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6"/>
          <p:cNvSpPr>
            <a:spLocks noGrp="1"/>
          </p:cNvSpPr>
          <p:nvPr>
            <p:ph type="dt" sz="half" idx="10"/>
          </p:nvPr>
        </p:nvSpPr>
        <p:spPr/>
        <p:txBody>
          <a:bodyPr/>
          <a:lstStyle/>
          <a:p>
            <a:fld id="{B1A793C6-4FC8-451A-A273-5DE273F0E86E}" type="datetimeFigureOut">
              <a:rPr lang="en-US" smtClean="0"/>
              <a:pPr/>
              <a:t>4/29/2018</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B1A793C6-4FC8-451A-A273-5DE273F0E86E}" type="datetimeFigureOut">
              <a:rPr lang="en-US" smtClean="0"/>
              <a:pPr/>
              <a:t>4/29/2018</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1A793C6-4FC8-451A-A273-5DE273F0E86E}" type="datetimeFigureOut">
              <a:rPr lang="en-US" smtClean="0"/>
              <a:pPr/>
              <a:t>4/29/2018</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A793C6-4FC8-451A-A273-5DE273F0E86E}" type="datetimeFigureOut">
              <a:rPr lang="en-US" smtClean="0"/>
              <a:pPr/>
              <a:t>4/29/2018</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A793C6-4FC8-451A-A273-5DE273F0E86E}" type="datetimeFigureOut">
              <a:rPr lang="en-US" smtClean="0"/>
              <a:pPr/>
              <a:t>4/29/2018</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CFAE277A-ABA4-498D-AF61-B91F766EAC5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793C6-4FC8-451A-A273-5DE273F0E86E}" type="datetimeFigureOut">
              <a:rPr lang="en-US" smtClean="0"/>
              <a:pPr/>
              <a:t>4/29/2018</a:t>
            </a:fld>
            <a:endParaRPr lang="en-GB"/>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E277A-ABA4-498D-AF61-B91F766EAC5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71604" y="2857496"/>
            <a:ext cx="7286676" cy="1470025"/>
          </a:xfrm>
        </p:spPr>
        <p:txBody>
          <a:bodyPr/>
          <a:lstStyle/>
          <a:p>
            <a:r>
              <a:rPr lang="en-GB" b="1" i="1" dirty="0">
                <a:solidFill>
                  <a:srgbClr val="C00000"/>
                </a:solidFill>
              </a:rPr>
              <a:t>Interfacial Phenomena</a:t>
            </a:r>
            <a:endParaRPr lang="en-GB" dirty="0">
              <a:solidFill>
                <a:srgbClr val="C00000"/>
              </a:solidFill>
            </a:endParaRPr>
          </a:p>
        </p:txBody>
      </p:sp>
      <p:sp>
        <p:nvSpPr>
          <p:cNvPr id="3" name="عنوان فرعي 2"/>
          <p:cNvSpPr>
            <a:spLocks noGrp="1"/>
          </p:cNvSpPr>
          <p:nvPr>
            <p:ph type="subTitle" idx="1"/>
          </p:nvPr>
        </p:nvSpPr>
        <p:spPr>
          <a:xfrm>
            <a:off x="0" y="4462482"/>
            <a:ext cx="9144000" cy="1752600"/>
          </a:xfrm>
        </p:spPr>
        <p:txBody>
          <a:bodyPr>
            <a:normAutofit/>
          </a:bodyPr>
          <a:lstStyle/>
          <a:p>
            <a:pPr algn="just"/>
            <a:r>
              <a:rPr lang="en-GB" dirty="0" smtClean="0">
                <a:solidFill>
                  <a:srgbClr val="0000FF"/>
                </a:solidFill>
              </a:rPr>
              <a:t>Examining the energy of the interface between phases, nucleation of a new phase in a parent phase, and transport phenomena at interfaces.</a:t>
            </a:r>
          </a:p>
          <a:p>
            <a:endParaRPr lang="en-GB" dirty="0"/>
          </a:p>
        </p:txBody>
      </p:sp>
      <p:pic>
        <p:nvPicPr>
          <p:cNvPr id="1027" name="Picture 3"/>
          <p:cNvPicPr>
            <a:picLocks noChangeAspect="1" noChangeArrowheads="1"/>
          </p:cNvPicPr>
          <p:nvPr/>
        </p:nvPicPr>
        <p:blipFill>
          <a:blip r:embed="rId2"/>
          <a:srcRect/>
          <a:stretch>
            <a:fillRect/>
          </a:stretch>
        </p:blipFill>
        <p:spPr bwMode="auto">
          <a:xfrm>
            <a:off x="6215074" y="357166"/>
            <a:ext cx="2547929" cy="2077046"/>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2928926" y="214290"/>
            <a:ext cx="3238508" cy="178854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0" y="0"/>
            <a:ext cx="3348022" cy="2677271"/>
          </a:xfrm>
          <a:prstGeom prst="rect">
            <a:avLst/>
          </a:prstGeom>
          <a:noFill/>
          <a:ln w="9525">
            <a:noFill/>
            <a:miter lim="800000"/>
            <a:headEnd/>
            <a:tailEnd/>
          </a:ln>
          <a:effectLst/>
        </p:spPr>
      </p:pic>
      <p:pic>
        <p:nvPicPr>
          <p:cNvPr id="10242" name="Picture 2" descr="https://upload.wikimedia.org/wikipedia/commons/thumb/d/d3/Nucleation_finger.jpg/800px-Nucleation_finger.jpg"/>
          <p:cNvPicPr>
            <a:picLocks noChangeAspect="1" noChangeArrowheads="1"/>
          </p:cNvPicPr>
          <p:nvPr/>
        </p:nvPicPr>
        <p:blipFill>
          <a:blip r:embed="rId5" cstate="print"/>
          <a:srcRect/>
          <a:stretch>
            <a:fillRect/>
          </a:stretch>
        </p:blipFill>
        <p:spPr bwMode="auto">
          <a:xfrm>
            <a:off x="0" y="2928934"/>
            <a:ext cx="2000232" cy="14926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6300774" cy="785834"/>
          </a:xfrm>
        </p:spPr>
        <p:txBody>
          <a:bodyPr/>
          <a:lstStyle/>
          <a:p>
            <a:r>
              <a:rPr lang="en-GB" dirty="0" smtClean="0">
                <a:solidFill>
                  <a:srgbClr val="C00000"/>
                </a:solidFill>
              </a:rPr>
              <a:t>Nucleation</a:t>
            </a:r>
            <a:endParaRPr lang="en-GB" dirty="0">
              <a:solidFill>
                <a:srgbClr val="C00000"/>
              </a:solidFill>
            </a:endParaRPr>
          </a:p>
        </p:txBody>
      </p:sp>
      <p:sp>
        <p:nvSpPr>
          <p:cNvPr id="3" name="عنصر نائب للمحتوى 2"/>
          <p:cNvSpPr>
            <a:spLocks noGrp="1"/>
          </p:cNvSpPr>
          <p:nvPr>
            <p:ph idx="1"/>
          </p:nvPr>
        </p:nvSpPr>
        <p:spPr>
          <a:xfrm>
            <a:off x="500034" y="1142984"/>
            <a:ext cx="7043758" cy="3625857"/>
          </a:xfrm>
        </p:spPr>
        <p:txBody>
          <a:bodyPr>
            <a:normAutofit fontScale="92500" lnSpcReduction="20000"/>
          </a:bodyPr>
          <a:lstStyle/>
          <a:p>
            <a:pPr algn="just"/>
            <a:r>
              <a:rPr lang="en-GB" dirty="0" smtClean="0">
                <a:solidFill>
                  <a:srgbClr val="0000FF"/>
                </a:solidFill>
              </a:rPr>
              <a:t> is the first step in the formation of either a new thermodynamic phase or a new structure via self-assembly or self- organization . </a:t>
            </a:r>
          </a:p>
          <a:p>
            <a:pPr>
              <a:buNone/>
            </a:pPr>
            <a:r>
              <a:rPr lang="en-GB" dirty="0" smtClean="0">
                <a:solidFill>
                  <a:srgbClr val="FF0000"/>
                </a:solidFill>
              </a:rPr>
              <a:t> or</a:t>
            </a:r>
          </a:p>
          <a:p>
            <a:pPr algn="just">
              <a:buNone/>
            </a:pPr>
            <a:r>
              <a:rPr lang="en-GB" dirty="0" smtClean="0"/>
              <a:t>    </a:t>
            </a:r>
            <a:r>
              <a:rPr lang="en-GB" dirty="0" smtClean="0">
                <a:solidFill>
                  <a:srgbClr val="0000FF"/>
                </a:solidFill>
              </a:rPr>
              <a:t>is typically defined to be the process that determines how long an observer has to wait before the new phase or self-organized structure appears</a:t>
            </a:r>
            <a:endParaRPr lang="en-GB" dirty="0">
              <a:solidFill>
                <a:srgbClr val="0000FF"/>
              </a:solidFill>
            </a:endParaRPr>
          </a:p>
        </p:txBody>
      </p:sp>
      <p:sp>
        <p:nvSpPr>
          <p:cNvPr id="4" name="مستطيل 3"/>
          <p:cNvSpPr/>
          <p:nvPr/>
        </p:nvSpPr>
        <p:spPr>
          <a:xfrm>
            <a:off x="214282" y="4869618"/>
            <a:ext cx="8929718" cy="1631216"/>
          </a:xfrm>
          <a:prstGeom prst="rect">
            <a:avLst/>
          </a:prstGeom>
        </p:spPr>
        <p:txBody>
          <a:bodyPr wrap="square">
            <a:spAutoFit/>
          </a:bodyPr>
          <a:lstStyle/>
          <a:p>
            <a:r>
              <a:rPr lang="en-GB" sz="2000" dirty="0" smtClean="0"/>
              <a:t>If a pure material is kept at its freezing point, there will be no solidification. It needs some </a:t>
            </a:r>
            <a:r>
              <a:rPr lang="en-GB" sz="2000" dirty="0" err="1" smtClean="0"/>
              <a:t>undercooling</a:t>
            </a:r>
            <a:r>
              <a:rPr lang="en-GB" sz="2000" dirty="0" smtClean="0"/>
              <a:t> for the liquid to solid transformation to take place. More importantly, there is a </a:t>
            </a:r>
            <a:r>
              <a:rPr lang="en-GB" sz="2000" dirty="0" smtClean="0">
                <a:solidFill>
                  <a:srgbClr val="C00000"/>
                </a:solidFill>
              </a:rPr>
              <a:t>critical </a:t>
            </a:r>
            <a:r>
              <a:rPr lang="en-GB" sz="2000" dirty="0" err="1" smtClean="0">
                <a:solidFill>
                  <a:srgbClr val="C00000"/>
                </a:solidFill>
              </a:rPr>
              <a:t>undercooling</a:t>
            </a:r>
            <a:r>
              <a:rPr lang="en-GB" sz="2000" dirty="0" smtClean="0">
                <a:solidFill>
                  <a:srgbClr val="C00000"/>
                </a:solidFill>
              </a:rPr>
              <a:t> above which there is almost no nuclei that form and below which there is an explosion in the number of nuclei that form. Why? </a:t>
            </a:r>
            <a:endParaRPr lang="en-GB" sz="20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2025510" y="285728"/>
            <a:ext cx="4761068" cy="2714644"/>
          </a:xfrm>
          <a:prstGeom prst="rect">
            <a:avLst/>
          </a:prstGeom>
          <a:noFill/>
          <a:ln w="9525">
            <a:noFill/>
            <a:miter lim="800000"/>
            <a:headEnd/>
            <a:tailEnd/>
          </a:ln>
          <a:effectLst/>
        </p:spPr>
      </p:pic>
      <p:pic>
        <p:nvPicPr>
          <p:cNvPr id="23555" name="Picture 3"/>
          <p:cNvPicPr>
            <a:picLocks noChangeAspect="1" noChangeArrowheads="1"/>
          </p:cNvPicPr>
          <p:nvPr/>
        </p:nvPicPr>
        <p:blipFill>
          <a:blip r:embed="rId3"/>
          <a:srcRect/>
          <a:stretch>
            <a:fillRect/>
          </a:stretch>
        </p:blipFill>
        <p:spPr bwMode="auto">
          <a:xfrm>
            <a:off x="0" y="3643314"/>
            <a:ext cx="9144000" cy="1324207"/>
          </a:xfrm>
          <a:prstGeom prst="rect">
            <a:avLst/>
          </a:prstGeom>
          <a:noFill/>
          <a:ln w="9525">
            <a:noFill/>
            <a:miter lim="800000"/>
            <a:headEnd/>
            <a:tailEnd/>
          </a:ln>
          <a:effectLst/>
        </p:spPr>
      </p:pic>
      <p:pic>
        <p:nvPicPr>
          <p:cNvPr id="23556" name="Picture 4"/>
          <p:cNvPicPr>
            <a:picLocks noChangeAspect="1" noChangeArrowheads="1"/>
          </p:cNvPicPr>
          <p:nvPr/>
        </p:nvPicPr>
        <p:blipFill>
          <a:blip r:embed="rId4"/>
          <a:srcRect/>
          <a:stretch>
            <a:fillRect/>
          </a:stretch>
        </p:blipFill>
        <p:spPr bwMode="auto">
          <a:xfrm>
            <a:off x="387765" y="3214686"/>
            <a:ext cx="6136860" cy="314327"/>
          </a:xfrm>
          <a:prstGeom prst="rect">
            <a:avLst/>
          </a:prstGeom>
          <a:noFill/>
          <a:ln w="9525">
            <a:noFill/>
            <a:miter lim="800000"/>
            <a:headEnd/>
            <a:tailEnd/>
          </a:ln>
          <a:effectLst/>
        </p:spPr>
      </p:pic>
      <p:pic>
        <p:nvPicPr>
          <p:cNvPr id="8194" name="Picture 2" descr="صورة ذات صلة"/>
          <p:cNvPicPr>
            <a:picLocks noChangeAspect="1" noChangeArrowheads="1"/>
          </p:cNvPicPr>
          <p:nvPr/>
        </p:nvPicPr>
        <p:blipFill>
          <a:blip r:embed="rId5"/>
          <a:srcRect/>
          <a:stretch>
            <a:fillRect/>
          </a:stretch>
        </p:blipFill>
        <p:spPr bwMode="auto">
          <a:xfrm>
            <a:off x="428596" y="0"/>
            <a:ext cx="1857388" cy="165367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85729"/>
            <a:ext cx="8858280" cy="4401205"/>
          </a:xfrm>
          <a:prstGeom prst="rect">
            <a:avLst/>
          </a:prstGeom>
        </p:spPr>
        <p:txBody>
          <a:bodyPr wrap="square">
            <a:spAutoFit/>
          </a:bodyPr>
          <a:lstStyle/>
          <a:p>
            <a:r>
              <a:rPr lang="en-GB" sz="3200" dirty="0" smtClean="0">
                <a:latin typeface="Times New Roman" pitchFamily="18" charset="0"/>
                <a:ea typeface="Tahoma" pitchFamily="34" charset="0"/>
                <a:cs typeface="Times New Roman" pitchFamily="18" charset="0"/>
              </a:rPr>
              <a:t>Homogeneous nucleation </a:t>
            </a:r>
          </a:p>
          <a:p>
            <a:endParaRPr lang="en-GB" sz="3200" dirty="0" smtClean="0">
              <a:latin typeface="Times New Roman" pitchFamily="18" charset="0"/>
              <a:ea typeface="Tahoma" pitchFamily="34" charset="0"/>
              <a:cs typeface="Times New Roman" pitchFamily="18" charset="0"/>
            </a:endParaRPr>
          </a:p>
          <a:p>
            <a:pPr algn="just">
              <a:buFont typeface="Arial" pitchFamily="34" charset="0"/>
              <a:buChar char="•"/>
            </a:pPr>
            <a:r>
              <a:rPr lang="en-GB" sz="2400" dirty="0" smtClean="0">
                <a:solidFill>
                  <a:srgbClr val="C00000"/>
                </a:solidFill>
                <a:latin typeface="Times New Roman" pitchFamily="18" charset="0"/>
                <a:cs typeface="Times New Roman" pitchFamily="18" charset="0"/>
              </a:rPr>
              <a:t> Consider a pure melt which is cooled below its melting temperature. Such a liquid is known as </a:t>
            </a:r>
            <a:r>
              <a:rPr lang="en-GB" sz="2400" dirty="0" err="1" smtClean="0">
                <a:solidFill>
                  <a:srgbClr val="C00000"/>
                </a:solidFill>
                <a:latin typeface="Times New Roman" pitchFamily="18" charset="0"/>
                <a:cs typeface="Times New Roman" pitchFamily="18" charset="0"/>
              </a:rPr>
              <a:t>undercooled</a:t>
            </a:r>
            <a:r>
              <a:rPr lang="en-GB" sz="2400" dirty="0" smtClean="0">
                <a:solidFill>
                  <a:srgbClr val="C00000"/>
                </a:solidFill>
                <a:latin typeface="Times New Roman" pitchFamily="18" charset="0"/>
                <a:cs typeface="Times New Roman" pitchFamily="18" charset="0"/>
              </a:rPr>
              <a:t>. </a:t>
            </a:r>
          </a:p>
          <a:p>
            <a:pPr algn="just">
              <a:buFont typeface="Arial" pitchFamily="34" charset="0"/>
              <a:buChar char="•"/>
            </a:pPr>
            <a:endParaRPr lang="en-GB" sz="2400" dirty="0" smtClean="0">
              <a:solidFill>
                <a:srgbClr val="C00000"/>
              </a:solidFill>
              <a:latin typeface="Times New Roman" pitchFamily="18" charset="0"/>
              <a:cs typeface="Times New Roman" pitchFamily="18" charset="0"/>
            </a:endParaRPr>
          </a:p>
          <a:p>
            <a:pPr algn="just">
              <a:buFont typeface="Arial" pitchFamily="34" charset="0"/>
              <a:buChar char="•"/>
            </a:pPr>
            <a:r>
              <a:rPr lang="en-GB" sz="2400" dirty="0" smtClean="0">
                <a:solidFill>
                  <a:srgbClr val="C00000"/>
                </a:solidFill>
                <a:latin typeface="Times New Roman" pitchFamily="18" charset="0"/>
                <a:cs typeface="Times New Roman" pitchFamily="18" charset="0"/>
              </a:rPr>
              <a:t> Let a small volume Vs of the liquid turn into solid. </a:t>
            </a:r>
          </a:p>
          <a:p>
            <a:pPr algn="just">
              <a:buFont typeface="Arial" pitchFamily="34" charset="0"/>
              <a:buChar char="•"/>
            </a:pPr>
            <a:endParaRPr lang="en-GB" sz="2400" dirty="0" smtClean="0">
              <a:solidFill>
                <a:srgbClr val="C00000"/>
              </a:solidFill>
              <a:latin typeface="Times New Roman" pitchFamily="18" charset="0"/>
              <a:cs typeface="Times New Roman" pitchFamily="18" charset="0"/>
            </a:endParaRPr>
          </a:p>
          <a:p>
            <a:pPr algn="just">
              <a:buFont typeface="Arial" pitchFamily="34" charset="0"/>
              <a:buChar char="•"/>
            </a:pPr>
            <a:r>
              <a:rPr lang="en-GB" sz="2400" dirty="0" smtClean="0">
                <a:solidFill>
                  <a:srgbClr val="C00000"/>
                </a:solidFill>
                <a:latin typeface="Times New Roman" pitchFamily="18" charset="0"/>
                <a:cs typeface="Times New Roman" pitchFamily="18" charset="0"/>
              </a:rPr>
              <a:t> If </a:t>
            </a:r>
            <a:r>
              <a:rPr lang="en-GB" sz="2400" dirty="0" smtClean="0">
                <a:solidFill>
                  <a:srgbClr val="0000FF"/>
                </a:solidFill>
                <a:latin typeface="Times New Roman" pitchFamily="18" charset="0"/>
                <a:cs typeface="Times New Roman" pitchFamily="18" charset="0"/>
              </a:rPr>
              <a:t>G</a:t>
            </a:r>
            <a:r>
              <a:rPr lang="en-GB" sz="2400" baseline="-25000" dirty="0" smtClean="0">
                <a:solidFill>
                  <a:srgbClr val="0000FF"/>
                </a:solidFill>
                <a:latin typeface="Times New Roman" pitchFamily="18" charset="0"/>
                <a:cs typeface="Times New Roman" pitchFamily="18" charset="0"/>
              </a:rPr>
              <a:t>s</a:t>
            </a:r>
            <a:r>
              <a:rPr lang="en-GB" sz="2400" dirty="0" smtClean="0">
                <a:solidFill>
                  <a:srgbClr val="C00000"/>
                </a:solidFill>
                <a:latin typeface="Times New Roman" pitchFamily="18" charset="0"/>
                <a:cs typeface="Times New Roman" pitchFamily="18" charset="0"/>
              </a:rPr>
              <a:t> is the free energy per unit volume of the solid, and </a:t>
            </a:r>
            <a:r>
              <a:rPr lang="en-GB" sz="2400" dirty="0" err="1" smtClean="0">
                <a:solidFill>
                  <a:srgbClr val="0000FF"/>
                </a:solidFill>
                <a:latin typeface="Times New Roman" pitchFamily="18" charset="0"/>
                <a:cs typeface="Times New Roman" pitchFamily="18" charset="0"/>
              </a:rPr>
              <a:t>G</a:t>
            </a:r>
            <a:r>
              <a:rPr lang="en-GB" sz="2400" baseline="-25000" dirty="0" err="1" smtClean="0">
                <a:solidFill>
                  <a:srgbClr val="0000FF"/>
                </a:solidFill>
                <a:latin typeface="Times New Roman" pitchFamily="18" charset="0"/>
                <a:cs typeface="Times New Roman" pitchFamily="18" charset="0"/>
              </a:rPr>
              <a:t>l</a:t>
            </a:r>
            <a:r>
              <a:rPr lang="en-GB" sz="2400" dirty="0" smtClean="0">
                <a:solidFill>
                  <a:srgbClr val="0000FF"/>
                </a:solidFill>
                <a:latin typeface="Times New Roman" pitchFamily="18" charset="0"/>
                <a:cs typeface="Times New Roman" pitchFamily="18" charset="0"/>
              </a:rPr>
              <a:t> </a:t>
            </a:r>
            <a:r>
              <a:rPr lang="en-GB" sz="2400" dirty="0" smtClean="0">
                <a:solidFill>
                  <a:srgbClr val="C00000"/>
                </a:solidFill>
                <a:latin typeface="Times New Roman" pitchFamily="18" charset="0"/>
                <a:cs typeface="Times New Roman" pitchFamily="18" charset="0"/>
              </a:rPr>
              <a:t>that of the liquid, if </a:t>
            </a:r>
            <a:r>
              <a:rPr lang="en-GB" sz="2400" dirty="0" err="1" smtClean="0">
                <a:solidFill>
                  <a:srgbClr val="0000FF"/>
                </a:solidFill>
                <a:latin typeface="Times New Roman" pitchFamily="18" charset="0"/>
                <a:cs typeface="Times New Roman" pitchFamily="18" charset="0"/>
              </a:rPr>
              <a:t>A</a:t>
            </a:r>
            <a:r>
              <a:rPr lang="en-GB" sz="2400" baseline="-25000" dirty="0" err="1" smtClean="0">
                <a:solidFill>
                  <a:srgbClr val="0000FF"/>
                </a:solidFill>
                <a:latin typeface="Times New Roman" pitchFamily="18" charset="0"/>
                <a:cs typeface="Times New Roman" pitchFamily="18" charset="0"/>
              </a:rPr>
              <a:t>ls</a:t>
            </a:r>
            <a:r>
              <a:rPr lang="en-GB" sz="2400" dirty="0" smtClean="0">
                <a:solidFill>
                  <a:srgbClr val="C00000"/>
                </a:solidFill>
                <a:latin typeface="Times New Roman" pitchFamily="18" charset="0"/>
                <a:cs typeface="Times New Roman" pitchFamily="18" charset="0"/>
              </a:rPr>
              <a:t> is the solid-liquid interfacial area, and if </a:t>
            </a:r>
            <a:r>
              <a:rPr lang="en-GB" sz="2400" dirty="0" err="1" smtClean="0">
                <a:solidFill>
                  <a:srgbClr val="0000FF"/>
                </a:solidFill>
                <a:latin typeface="Times New Roman" pitchFamily="18" charset="0"/>
                <a:cs typeface="Times New Roman" pitchFamily="18" charset="0"/>
              </a:rPr>
              <a:t>γ</a:t>
            </a:r>
            <a:r>
              <a:rPr lang="en-GB" sz="2400" baseline="-25000" dirty="0" err="1" smtClean="0">
                <a:solidFill>
                  <a:srgbClr val="0000FF"/>
                </a:solidFill>
                <a:latin typeface="Times New Roman" pitchFamily="18" charset="0"/>
                <a:cs typeface="Times New Roman" pitchFamily="18" charset="0"/>
              </a:rPr>
              <a:t>sl</a:t>
            </a:r>
            <a:r>
              <a:rPr lang="en-GB" sz="2400" dirty="0" smtClean="0">
                <a:solidFill>
                  <a:srgbClr val="C00000"/>
                </a:solidFill>
                <a:latin typeface="Times New Roman" pitchFamily="18" charset="0"/>
                <a:cs typeface="Times New Roman" pitchFamily="18" charset="0"/>
              </a:rPr>
              <a:t> is the interfacial free energy, then, the total free energy of the system is given by </a:t>
            </a:r>
            <a:endParaRPr lang="en-GB" sz="2400" dirty="0">
              <a:solidFill>
                <a:srgbClr val="C00000"/>
              </a:solidFill>
              <a:latin typeface="Times New Roman" pitchFamily="18" charset="0"/>
              <a:cs typeface="Times New Roman" pitchFamily="18" charset="0"/>
            </a:endParaRPr>
          </a:p>
        </p:txBody>
      </p:sp>
      <p:pic>
        <p:nvPicPr>
          <p:cNvPr id="24578" name="Picture 2"/>
          <p:cNvPicPr>
            <a:picLocks noChangeAspect="1" noChangeArrowheads="1"/>
          </p:cNvPicPr>
          <p:nvPr/>
        </p:nvPicPr>
        <p:blipFill>
          <a:blip r:embed="rId2"/>
          <a:srcRect/>
          <a:stretch>
            <a:fillRect/>
          </a:stretch>
        </p:blipFill>
        <p:spPr bwMode="auto">
          <a:xfrm>
            <a:off x="2661036" y="4357694"/>
            <a:ext cx="3839790" cy="642942"/>
          </a:xfrm>
          <a:prstGeom prst="rect">
            <a:avLst/>
          </a:prstGeom>
          <a:noFill/>
          <a:ln w="9525">
            <a:noFill/>
            <a:miter lim="800000"/>
            <a:headEnd/>
            <a:tailEnd/>
          </a:ln>
          <a:effectLst/>
        </p:spPr>
      </p:pic>
      <p:sp>
        <p:nvSpPr>
          <p:cNvPr id="6" name="مستطيل 5"/>
          <p:cNvSpPr/>
          <p:nvPr/>
        </p:nvSpPr>
        <p:spPr>
          <a:xfrm>
            <a:off x="214282" y="5172030"/>
            <a:ext cx="8643998" cy="400110"/>
          </a:xfrm>
          <a:prstGeom prst="rect">
            <a:avLst/>
          </a:prstGeom>
        </p:spPr>
        <p:txBody>
          <a:bodyPr wrap="square">
            <a:spAutoFit/>
          </a:bodyPr>
          <a:lstStyle/>
          <a:p>
            <a:r>
              <a:rPr lang="en-GB" sz="2000" dirty="0" smtClean="0">
                <a:solidFill>
                  <a:srgbClr val="0000FF"/>
                </a:solidFill>
                <a:latin typeface="Times New Roman" pitchFamily="18" charset="0"/>
                <a:cs typeface="Times New Roman" pitchFamily="18" charset="0"/>
              </a:rPr>
              <a:t>Before the small volume of solid formed, the free energy of the system is given by</a:t>
            </a:r>
            <a:endParaRPr lang="en-GB" sz="2000" dirty="0">
              <a:solidFill>
                <a:srgbClr val="0000FF"/>
              </a:solidFill>
              <a:latin typeface="Times New Roman" pitchFamily="18" charset="0"/>
              <a:cs typeface="Times New Roman" pitchFamily="18" charset="0"/>
            </a:endParaRPr>
          </a:p>
        </p:txBody>
      </p:sp>
      <p:pic>
        <p:nvPicPr>
          <p:cNvPr id="24579" name="Picture 3"/>
          <p:cNvPicPr>
            <a:picLocks noChangeAspect="1" noChangeArrowheads="1"/>
          </p:cNvPicPr>
          <p:nvPr/>
        </p:nvPicPr>
        <p:blipFill>
          <a:blip r:embed="rId3"/>
          <a:srcRect/>
          <a:stretch>
            <a:fillRect/>
          </a:stretch>
        </p:blipFill>
        <p:spPr bwMode="auto">
          <a:xfrm>
            <a:off x="3071802" y="5910282"/>
            <a:ext cx="2400902" cy="5191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830997"/>
          </a:xfrm>
          <a:prstGeom prst="rect">
            <a:avLst/>
          </a:prstGeom>
        </p:spPr>
        <p:txBody>
          <a:bodyPr wrap="square">
            <a:spAutoFit/>
          </a:bodyPr>
          <a:lstStyle/>
          <a:p>
            <a:r>
              <a:rPr lang="en-GB" sz="2400" dirty="0" smtClean="0">
                <a:latin typeface="Times New Roman" pitchFamily="18" charset="0"/>
                <a:cs typeface="Times New Roman" pitchFamily="18" charset="0"/>
              </a:rPr>
              <a:t>Thus, the total free energy change associated with the transformation of a</a:t>
            </a:r>
          </a:p>
          <a:p>
            <a:r>
              <a:rPr lang="en-GB" sz="2400" dirty="0" smtClean="0">
                <a:latin typeface="Times New Roman" pitchFamily="18" charset="0"/>
                <a:cs typeface="Times New Roman" pitchFamily="18" charset="0"/>
              </a:rPr>
              <a:t>small volume of liquid Vs </a:t>
            </a:r>
            <a:r>
              <a:rPr lang="en-GB" sz="2400" dirty="0" err="1" smtClean="0">
                <a:latin typeface="Times New Roman" pitchFamily="18" charset="0"/>
                <a:cs typeface="Times New Roman" pitchFamily="18" charset="0"/>
              </a:rPr>
              <a:t>insto</a:t>
            </a:r>
            <a:r>
              <a:rPr lang="en-GB" sz="2400" dirty="0" smtClean="0">
                <a:latin typeface="Times New Roman" pitchFamily="18" charset="0"/>
                <a:cs typeface="Times New Roman" pitchFamily="18" charset="0"/>
              </a:rPr>
              <a:t> solid is given by</a:t>
            </a:r>
            <a:endParaRPr lang="en-GB" sz="2400" dirty="0">
              <a:latin typeface="Times New Roman" pitchFamily="18" charset="0"/>
              <a:cs typeface="Times New Roman" pitchFamily="18" charset="0"/>
            </a:endParaRPr>
          </a:p>
        </p:txBody>
      </p:sp>
      <p:pic>
        <p:nvPicPr>
          <p:cNvPr id="25602" name="Picture 2"/>
          <p:cNvPicPr>
            <a:picLocks noChangeAspect="1" noChangeArrowheads="1"/>
          </p:cNvPicPr>
          <p:nvPr/>
        </p:nvPicPr>
        <p:blipFill>
          <a:blip r:embed="rId2"/>
          <a:srcRect/>
          <a:stretch>
            <a:fillRect/>
          </a:stretch>
        </p:blipFill>
        <p:spPr bwMode="auto">
          <a:xfrm>
            <a:off x="2000231" y="785794"/>
            <a:ext cx="6254907" cy="1928826"/>
          </a:xfrm>
          <a:prstGeom prst="rect">
            <a:avLst/>
          </a:prstGeom>
          <a:noFill/>
          <a:ln w="9525">
            <a:noFill/>
            <a:miter lim="800000"/>
            <a:headEnd/>
            <a:tailEnd/>
          </a:ln>
          <a:effectLst/>
        </p:spPr>
      </p:pic>
      <p:sp>
        <p:nvSpPr>
          <p:cNvPr id="6" name="مستطيل 5"/>
          <p:cNvSpPr/>
          <p:nvPr/>
        </p:nvSpPr>
        <p:spPr>
          <a:xfrm>
            <a:off x="0" y="2862860"/>
            <a:ext cx="9144000" cy="2862322"/>
          </a:xfrm>
          <a:prstGeom prst="rect">
            <a:avLst/>
          </a:prstGeom>
        </p:spPr>
        <p:txBody>
          <a:bodyPr wrap="square">
            <a:spAutoFit/>
          </a:bodyPr>
          <a:lstStyle/>
          <a:p>
            <a:pPr algn="just"/>
            <a:r>
              <a:rPr lang="en-GB" sz="2000" dirty="0" smtClean="0">
                <a:solidFill>
                  <a:srgbClr val="0000FF"/>
                </a:solidFill>
              </a:rPr>
              <a:t>Note that the interfacial energy is always positive. Hence the contribution from the second term is always positive</a:t>
            </a:r>
            <a:r>
              <a:rPr lang="en-GB" sz="2000" dirty="0" smtClean="0"/>
              <a:t>. </a:t>
            </a:r>
            <a:r>
              <a:rPr lang="en-GB" sz="2000" dirty="0" smtClean="0">
                <a:solidFill>
                  <a:srgbClr val="C00000"/>
                </a:solidFill>
              </a:rPr>
              <a:t>However, depending on whether the liquid is above or below the melting temperature, </a:t>
            </a:r>
            <a:r>
              <a:rPr lang="el-GR" sz="2000" dirty="0" smtClean="0">
                <a:solidFill>
                  <a:srgbClr val="C00000"/>
                </a:solidFill>
              </a:rPr>
              <a:t>Δ</a:t>
            </a:r>
            <a:r>
              <a:rPr lang="en-GB" sz="2000" dirty="0" smtClean="0">
                <a:solidFill>
                  <a:srgbClr val="C00000"/>
                </a:solidFill>
              </a:rPr>
              <a:t>G is positive or negative</a:t>
            </a:r>
            <a:r>
              <a:rPr lang="en-GB" sz="2000" dirty="0" smtClean="0"/>
              <a:t>.</a:t>
            </a:r>
          </a:p>
          <a:p>
            <a:pPr algn="just"/>
            <a:endParaRPr lang="en-US" sz="2000" dirty="0" smtClean="0"/>
          </a:p>
          <a:p>
            <a:endParaRPr lang="en-GB" sz="2000" dirty="0" smtClean="0"/>
          </a:p>
          <a:p>
            <a:endParaRPr lang="en-GB" sz="2000" dirty="0" smtClean="0"/>
          </a:p>
          <a:p>
            <a:r>
              <a:rPr lang="en-GB" sz="2000" dirty="0" smtClean="0"/>
              <a:t>where G is negative, the system will try to minimize the shape in such a way that the overall interfacial energy is reduced so that the maximum reduction in free energy can be achieved.</a:t>
            </a:r>
            <a:endParaRPr lang="en-GB"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1200329"/>
          </a:xfrm>
          <a:prstGeom prst="rect">
            <a:avLst/>
          </a:prstGeom>
        </p:spPr>
        <p:txBody>
          <a:bodyPr wrap="square">
            <a:spAutoFit/>
          </a:bodyPr>
          <a:lstStyle/>
          <a:p>
            <a:pPr algn="just"/>
            <a:r>
              <a:rPr lang="en-GB" sz="2400" dirty="0" smtClean="0">
                <a:solidFill>
                  <a:srgbClr val="C00000"/>
                </a:solidFill>
              </a:rPr>
              <a:t>If we assume interfacial energy to be isotropic, then the volume transformed is a sphere of radius r (since the maximum volume is enclosed for the minimal surface area for a sphere), we get</a:t>
            </a:r>
            <a:endParaRPr lang="en-GB" sz="2400" dirty="0">
              <a:solidFill>
                <a:srgbClr val="C00000"/>
              </a:solidFill>
            </a:endParaRPr>
          </a:p>
        </p:txBody>
      </p:sp>
      <p:pic>
        <p:nvPicPr>
          <p:cNvPr id="26626" name="Picture 2"/>
          <p:cNvPicPr>
            <a:picLocks noChangeAspect="1" noChangeArrowheads="1"/>
          </p:cNvPicPr>
          <p:nvPr/>
        </p:nvPicPr>
        <p:blipFill>
          <a:blip r:embed="rId2"/>
          <a:srcRect/>
          <a:stretch>
            <a:fillRect/>
          </a:stretch>
        </p:blipFill>
        <p:spPr bwMode="auto">
          <a:xfrm>
            <a:off x="2143108" y="1214422"/>
            <a:ext cx="4797909" cy="1023944"/>
          </a:xfrm>
          <a:prstGeom prst="rect">
            <a:avLst/>
          </a:prstGeom>
          <a:noFill/>
          <a:ln w="9525">
            <a:noFill/>
            <a:miter lim="800000"/>
            <a:headEnd/>
            <a:tailEnd/>
          </a:ln>
          <a:effectLst/>
        </p:spPr>
      </p:pic>
      <p:sp>
        <p:nvSpPr>
          <p:cNvPr id="6" name="مستطيل 5"/>
          <p:cNvSpPr/>
          <p:nvPr/>
        </p:nvSpPr>
        <p:spPr>
          <a:xfrm>
            <a:off x="0" y="3786190"/>
            <a:ext cx="9144000" cy="707886"/>
          </a:xfrm>
          <a:prstGeom prst="rect">
            <a:avLst/>
          </a:prstGeom>
        </p:spPr>
        <p:txBody>
          <a:bodyPr wrap="square">
            <a:spAutoFit/>
          </a:bodyPr>
          <a:lstStyle/>
          <a:p>
            <a:pPr algn="just"/>
            <a:r>
              <a:rPr lang="en-GB" sz="2000" dirty="0" smtClean="0"/>
              <a:t>In Fig. , we show the variation of the volume free energy, interfacial energy and the overall free energy change as a function of r.</a:t>
            </a:r>
            <a:endParaRPr lang="en-GB" sz="2000" dirty="0"/>
          </a:p>
        </p:txBody>
      </p:sp>
      <p:pic>
        <p:nvPicPr>
          <p:cNvPr id="26627" name="Picture 3"/>
          <p:cNvPicPr>
            <a:picLocks noChangeAspect="1" noChangeArrowheads="1"/>
          </p:cNvPicPr>
          <p:nvPr/>
        </p:nvPicPr>
        <p:blipFill>
          <a:blip r:embed="rId3"/>
          <a:srcRect/>
          <a:stretch>
            <a:fillRect/>
          </a:stretch>
        </p:blipFill>
        <p:spPr bwMode="auto">
          <a:xfrm>
            <a:off x="1285852" y="4643446"/>
            <a:ext cx="2893477" cy="2071702"/>
          </a:xfrm>
          <a:prstGeom prst="rect">
            <a:avLst/>
          </a:prstGeom>
          <a:noFill/>
          <a:ln w="9525">
            <a:noFill/>
            <a:miter lim="800000"/>
            <a:headEnd/>
            <a:tailEnd/>
          </a:ln>
          <a:effectLst/>
        </p:spPr>
      </p:pic>
      <p:sp>
        <p:nvSpPr>
          <p:cNvPr id="7" name="مستطيل 6"/>
          <p:cNvSpPr/>
          <p:nvPr/>
        </p:nvSpPr>
        <p:spPr>
          <a:xfrm>
            <a:off x="428596" y="2000240"/>
            <a:ext cx="1503938" cy="369332"/>
          </a:xfrm>
          <a:prstGeom prst="rect">
            <a:avLst/>
          </a:prstGeom>
        </p:spPr>
        <p:txBody>
          <a:bodyPr wrap="none">
            <a:spAutoFit/>
          </a:bodyPr>
          <a:lstStyle/>
          <a:p>
            <a:r>
              <a:rPr lang="el-GR" dirty="0" smtClean="0"/>
              <a:t>Δ</a:t>
            </a:r>
            <a:r>
              <a:rPr lang="en-GB" dirty="0" smtClean="0"/>
              <a:t>G </a:t>
            </a:r>
            <a:r>
              <a:rPr lang="en-GB" dirty="0" smtClean="0"/>
              <a:t>= </a:t>
            </a:r>
            <a:r>
              <a:rPr lang="el-GR" dirty="0" smtClean="0"/>
              <a:t>Δ</a:t>
            </a:r>
            <a:r>
              <a:rPr lang="en-GB" dirty="0" smtClean="0">
                <a:latin typeface="Times New Roman" pitchFamily="18" charset="0"/>
                <a:ea typeface="Tahoma" pitchFamily="34" charset="0"/>
                <a:cs typeface="Times New Roman" pitchFamily="18" charset="0"/>
              </a:rPr>
              <a:t>H</a:t>
            </a:r>
            <a:r>
              <a:rPr lang="el-GR" dirty="0" smtClean="0"/>
              <a:t> </a:t>
            </a:r>
            <a:r>
              <a:rPr lang="en-GB" dirty="0" smtClean="0"/>
              <a:t> </a:t>
            </a:r>
            <a:r>
              <a:rPr lang="en-GB" dirty="0" smtClean="0"/>
              <a:t>- t</a:t>
            </a:r>
            <a:r>
              <a:rPr lang="el-GR" dirty="0" smtClean="0"/>
              <a:t>Δ</a:t>
            </a:r>
            <a:r>
              <a:rPr lang="en-GB" dirty="0" smtClean="0">
                <a:solidFill>
                  <a:srgbClr val="C00000"/>
                </a:solidFill>
              </a:rPr>
              <a:t>s</a:t>
            </a:r>
            <a:endParaRPr lang="en-GB" dirty="0"/>
          </a:p>
        </p:txBody>
      </p:sp>
      <p:sp>
        <p:nvSpPr>
          <p:cNvPr id="8" name="مستطيل 7"/>
          <p:cNvSpPr/>
          <p:nvPr/>
        </p:nvSpPr>
        <p:spPr>
          <a:xfrm>
            <a:off x="357158" y="2357430"/>
            <a:ext cx="4140429" cy="369332"/>
          </a:xfrm>
          <a:prstGeom prst="rect">
            <a:avLst/>
          </a:prstGeom>
        </p:spPr>
        <p:txBody>
          <a:bodyPr wrap="none">
            <a:spAutoFit/>
          </a:bodyPr>
          <a:lstStyle/>
          <a:p>
            <a:r>
              <a:rPr lang="en-GB" dirty="0" smtClean="0"/>
              <a:t>latent heat of fusion per unit volume (</a:t>
            </a:r>
            <a:r>
              <a:rPr lang="en-GB" dirty="0" err="1" smtClean="0"/>
              <a:t>L</a:t>
            </a:r>
            <a:r>
              <a:rPr lang="en-GB" sz="1400" dirty="0" err="1" smtClean="0"/>
              <a:t>f</a:t>
            </a:r>
            <a:r>
              <a:rPr lang="en-GB" dirty="0" err="1" smtClean="0"/>
              <a:t>,v</a:t>
            </a:r>
            <a:r>
              <a:rPr lang="en-GB" dirty="0" smtClean="0"/>
              <a:t>)</a:t>
            </a:r>
            <a:endParaRPr lang="en-GB" dirty="0"/>
          </a:p>
        </p:txBody>
      </p:sp>
      <p:sp>
        <p:nvSpPr>
          <p:cNvPr id="9" name="مستطيل 8"/>
          <p:cNvSpPr/>
          <p:nvPr/>
        </p:nvSpPr>
        <p:spPr>
          <a:xfrm>
            <a:off x="1857356" y="2786058"/>
            <a:ext cx="1396536" cy="369332"/>
          </a:xfrm>
          <a:prstGeom prst="rect">
            <a:avLst/>
          </a:prstGeom>
        </p:spPr>
        <p:txBody>
          <a:bodyPr wrap="none">
            <a:spAutoFit/>
          </a:bodyPr>
          <a:lstStyle/>
          <a:p>
            <a:r>
              <a:rPr lang="en-GB" dirty="0" smtClean="0"/>
              <a:t>ΔS= </a:t>
            </a:r>
            <a:r>
              <a:rPr lang="en-GB" dirty="0" smtClean="0"/>
              <a:t>(</a:t>
            </a:r>
            <a:r>
              <a:rPr lang="en-GB" dirty="0" err="1" smtClean="0"/>
              <a:t>L</a:t>
            </a:r>
            <a:r>
              <a:rPr lang="en-GB" sz="1400" dirty="0" err="1" smtClean="0"/>
              <a:t>f</a:t>
            </a:r>
            <a:r>
              <a:rPr lang="en-GB" dirty="0" err="1" smtClean="0"/>
              <a:t>,v</a:t>
            </a:r>
            <a:r>
              <a:rPr lang="en-GB" dirty="0" smtClean="0"/>
              <a:t> / T</a:t>
            </a:r>
            <a:r>
              <a:rPr lang="en-GB" sz="900" dirty="0" smtClean="0"/>
              <a:t>0</a:t>
            </a:r>
            <a:r>
              <a:rPr lang="en-GB" dirty="0" smtClean="0"/>
              <a:t>,</a:t>
            </a:r>
            <a:endParaRPr lang="en-GB" dirty="0"/>
          </a:p>
        </p:txBody>
      </p:sp>
      <p:sp>
        <p:nvSpPr>
          <p:cNvPr id="10" name="مستطيل 9"/>
          <p:cNvSpPr/>
          <p:nvPr/>
        </p:nvSpPr>
        <p:spPr>
          <a:xfrm>
            <a:off x="-214346" y="3273982"/>
            <a:ext cx="9174182" cy="369332"/>
          </a:xfrm>
          <a:prstGeom prst="rect">
            <a:avLst/>
          </a:prstGeom>
        </p:spPr>
        <p:txBody>
          <a:bodyPr wrap="square">
            <a:spAutoFit/>
          </a:bodyPr>
          <a:lstStyle/>
          <a:p>
            <a:r>
              <a:rPr lang="en-GB" dirty="0" smtClean="0"/>
              <a:t>—there will only be one temperature at which </a:t>
            </a:r>
            <a:r>
              <a:rPr lang="en-GB" dirty="0" smtClean="0"/>
              <a:t>the liquid </a:t>
            </a:r>
            <a:r>
              <a:rPr lang="en-GB" dirty="0" smtClean="0"/>
              <a:t>is in equilibrium with the </a:t>
            </a:r>
            <a:r>
              <a:rPr lang="en-GB" dirty="0" smtClean="0"/>
              <a:t>solid,</a:t>
            </a:r>
            <a:r>
              <a:rPr lang="en-GB" dirty="0" smtClean="0"/>
              <a:t> T</a:t>
            </a:r>
            <a:r>
              <a:rPr lang="en-GB" sz="900" dirty="0" smtClean="0"/>
              <a:t>0</a:t>
            </a:r>
            <a:r>
              <a:rPr lang="en-GB" dirty="0" smtClean="0"/>
              <a: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71414"/>
            <a:ext cx="9144000" cy="3046988"/>
          </a:xfrm>
          <a:prstGeom prst="rect">
            <a:avLst/>
          </a:prstGeom>
        </p:spPr>
        <p:txBody>
          <a:bodyPr wrap="square">
            <a:spAutoFit/>
          </a:bodyPr>
          <a:lstStyle/>
          <a:p>
            <a:pPr algn="just"/>
            <a:r>
              <a:rPr lang="en-GB" sz="2400" dirty="0" smtClean="0"/>
              <a:t>Since the interfacial </a:t>
            </a:r>
            <a:r>
              <a:rPr lang="en-GB" sz="2400" dirty="0" smtClean="0">
                <a:solidFill>
                  <a:srgbClr val="C00000"/>
                </a:solidFill>
              </a:rPr>
              <a:t>contribution goes as r</a:t>
            </a:r>
            <a:r>
              <a:rPr lang="en-GB" sz="2400" baseline="30000" dirty="0" smtClean="0">
                <a:solidFill>
                  <a:srgbClr val="C00000"/>
                </a:solidFill>
              </a:rPr>
              <a:t>2</a:t>
            </a:r>
            <a:r>
              <a:rPr lang="en-GB" sz="2400" dirty="0" smtClean="0">
                <a:solidFill>
                  <a:srgbClr val="C00000"/>
                </a:solidFill>
              </a:rPr>
              <a:t> </a:t>
            </a:r>
            <a:r>
              <a:rPr lang="en-GB" sz="2400" dirty="0" smtClean="0"/>
              <a:t>and that of bulk free energy </a:t>
            </a:r>
            <a:r>
              <a:rPr lang="en-GB" sz="2400" dirty="0" smtClean="0">
                <a:solidFill>
                  <a:srgbClr val="C00000"/>
                </a:solidFill>
              </a:rPr>
              <a:t>as r</a:t>
            </a:r>
            <a:r>
              <a:rPr lang="en-GB" sz="2400" baseline="30000" dirty="0" smtClean="0">
                <a:solidFill>
                  <a:srgbClr val="C00000"/>
                </a:solidFill>
              </a:rPr>
              <a:t>3</a:t>
            </a:r>
            <a:r>
              <a:rPr lang="en-GB" sz="2400" dirty="0" smtClean="0">
                <a:solidFill>
                  <a:srgbClr val="C00000"/>
                </a:solidFill>
              </a:rPr>
              <a:t>, </a:t>
            </a:r>
            <a:r>
              <a:rPr lang="en-GB" sz="2400" dirty="0" smtClean="0"/>
              <a:t>at </a:t>
            </a:r>
            <a:r>
              <a:rPr lang="en-GB" sz="2400" dirty="0" smtClean="0">
                <a:solidFill>
                  <a:srgbClr val="C00000"/>
                </a:solidFill>
              </a:rPr>
              <a:t>smaller r</a:t>
            </a:r>
            <a:r>
              <a:rPr lang="en-GB" sz="2400" dirty="0" smtClean="0"/>
              <a:t>, interfacial energy always dominates, and being a positive energy, it actually suppresses the formation of solid. Unless the size of the solid is above some size wherein the (negative) bulk free energy change can more than compensate for the (positive) interfacial energy, the solid will not be stable (even if it forms). Thus, one can </a:t>
            </a:r>
            <a:r>
              <a:rPr lang="en-GB" sz="2400" b="1" dirty="0" smtClean="0">
                <a:solidFill>
                  <a:srgbClr val="0000FF"/>
                </a:solidFill>
              </a:rPr>
              <a:t>identify the critical radius </a:t>
            </a:r>
            <a:r>
              <a:rPr lang="en-GB" sz="2400" dirty="0" smtClean="0"/>
              <a:t>of the solid that is stable when formed in the </a:t>
            </a:r>
            <a:r>
              <a:rPr lang="en-GB" sz="2400" dirty="0" err="1" smtClean="0"/>
              <a:t>undercooled</a:t>
            </a:r>
            <a:r>
              <a:rPr lang="en-GB" sz="2400" dirty="0" smtClean="0"/>
              <a:t> liquid by minimizing G with respect to r:</a:t>
            </a:r>
            <a:endParaRPr lang="en-GB" sz="2400" dirty="0"/>
          </a:p>
        </p:txBody>
      </p:sp>
      <p:pic>
        <p:nvPicPr>
          <p:cNvPr id="27650" name="Picture 2"/>
          <p:cNvPicPr>
            <a:picLocks noChangeAspect="1" noChangeArrowheads="1"/>
          </p:cNvPicPr>
          <p:nvPr/>
        </p:nvPicPr>
        <p:blipFill>
          <a:blip r:embed="rId2"/>
          <a:srcRect/>
          <a:stretch>
            <a:fillRect/>
          </a:stretch>
        </p:blipFill>
        <p:spPr bwMode="auto">
          <a:xfrm>
            <a:off x="623204" y="3152774"/>
            <a:ext cx="5039410" cy="1276357"/>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a:srcRect/>
          <a:stretch>
            <a:fillRect/>
          </a:stretch>
        </p:blipFill>
        <p:spPr bwMode="auto">
          <a:xfrm>
            <a:off x="928662" y="4429132"/>
            <a:ext cx="5849512" cy="1143008"/>
          </a:xfrm>
          <a:prstGeom prst="rect">
            <a:avLst/>
          </a:prstGeom>
          <a:noFill/>
          <a:ln w="9525">
            <a:noFill/>
            <a:miter lim="800000"/>
            <a:headEnd/>
            <a:tailEnd/>
          </a:ln>
          <a:effectLst/>
        </p:spPr>
      </p:pic>
      <p:pic>
        <p:nvPicPr>
          <p:cNvPr id="27652" name="Picture 4"/>
          <p:cNvPicPr>
            <a:picLocks noChangeAspect="1" noChangeArrowheads="1"/>
          </p:cNvPicPr>
          <p:nvPr/>
        </p:nvPicPr>
        <p:blipFill>
          <a:blip r:embed="rId4"/>
          <a:srcRect/>
          <a:stretch>
            <a:fillRect/>
          </a:stretch>
        </p:blipFill>
        <p:spPr bwMode="auto">
          <a:xfrm>
            <a:off x="1" y="5894570"/>
            <a:ext cx="9144000" cy="7551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57232"/>
            <a:ext cx="9144000" cy="2677656"/>
          </a:xfrm>
          <a:prstGeom prst="rect">
            <a:avLst/>
          </a:prstGeom>
        </p:spPr>
        <p:txBody>
          <a:bodyPr wrap="square">
            <a:spAutoFit/>
          </a:bodyPr>
          <a:lstStyle/>
          <a:p>
            <a:r>
              <a:rPr lang="en-GB" sz="2400" dirty="0" smtClean="0">
                <a:latin typeface="Times New Roman" pitchFamily="18" charset="0"/>
                <a:cs typeface="Times New Roman" pitchFamily="18" charset="0"/>
              </a:rPr>
              <a:t>In other words, there is a critical radius for which the overall free energy</a:t>
            </a:r>
          </a:p>
          <a:p>
            <a:pPr algn="just"/>
            <a:r>
              <a:rPr lang="en-GB" sz="2400" dirty="0" smtClean="0">
                <a:latin typeface="Times New Roman" pitchFamily="18" charset="0"/>
                <a:cs typeface="Times New Roman" pitchFamily="18" charset="0"/>
              </a:rPr>
              <a:t>change is zero; </a:t>
            </a:r>
          </a:p>
          <a:p>
            <a:pPr algn="just"/>
            <a:r>
              <a:rPr lang="en-GB" sz="2400" dirty="0" smtClean="0">
                <a:latin typeface="Times New Roman" pitchFamily="18" charset="0"/>
                <a:cs typeface="Times New Roman" pitchFamily="18" charset="0"/>
              </a:rPr>
              <a:t>any particle above this size will reduce the overall free energy and any particle below this size will increase the overall free energy. </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In the nucleation literature, particles which are smaller in size than the critical radius are known as embryos.</a:t>
            </a:r>
            <a:endParaRPr lang="en-GB" sz="2400" dirty="0">
              <a:latin typeface="Times New Roman" pitchFamily="18" charset="0"/>
              <a:cs typeface="Times New Roman" pitchFamily="18" charset="0"/>
            </a:endParaRPr>
          </a:p>
        </p:txBody>
      </p:sp>
      <p:pic>
        <p:nvPicPr>
          <p:cNvPr id="28674" name="Picture 2"/>
          <p:cNvPicPr>
            <a:picLocks noChangeAspect="1" noChangeArrowheads="1"/>
          </p:cNvPicPr>
          <p:nvPr/>
        </p:nvPicPr>
        <p:blipFill>
          <a:blip r:embed="rId2"/>
          <a:srcRect/>
          <a:stretch>
            <a:fillRect/>
          </a:stretch>
        </p:blipFill>
        <p:spPr bwMode="auto">
          <a:xfrm>
            <a:off x="0" y="4143380"/>
            <a:ext cx="8286776" cy="2646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4857784" cy="584775"/>
          </a:xfrm>
          <a:prstGeom prst="rect">
            <a:avLst/>
          </a:prstGeom>
        </p:spPr>
        <p:txBody>
          <a:bodyPr wrap="square">
            <a:spAutoFit/>
          </a:bodyPr>
          <a:lstStyle/>
          <a:p>
            <a:r>
              <a:rPr lang="en-GB" sz="3200" dirty="0" smtClean="0">
                <a:solidFill>
                  <a:srgbClr val="C00000"/>
                </a:solidFill>
                <a:latin typeface="Times New Roman" pitchFamily="18" charset="0"/>
                <a:cs typeface="Times New Roman" pitchFamily="18" charset="0"/>
              </a:rPr>
              <a:t>Critical </a:t>
            </a:r>
            <a:r>
              <a:rPr lang="en-GB" sz="3200" dirty="0" err="1" smtClean="0">
                <a:solidFill>
                  <a:srgbClr val="C00000"/>
                </a:solidFill>
                <a:latin typeface="Times New Roman" pitchFamily="18" charset="0"/>
                <a:cs typeface="Times New Roman" pitchFamily="18" charset="0"/>
              </a:rPr>
              <a:t>undercooling</a:t>
            </a:r>
            <a:endParaRPr lang="en-GB" sz="3200" dirty="0">
              <a:solidFill>
                <a:srgbClr val="C00000"/>
              </a:solidFill>
              <a:latin typeface="Times New Roman" pitchFamily="18" charset="0"/>
              <a:cs typeface="Times New Roman" pitchFamily="18" charset="0"/>
            </a:endParaRPr>
          </a:p>
        </p:txBody>
      </p:sp>
      <p:sp>
        <p:nvSpPr>
          <p:cNvPr id="3" name="مستطيل 2"/>
          <p:cNvSpPr/>
          <p:nvPr/>
        </p:nvSpPr>
        <p:spPr>
          <a:xfrm>
            <a:off x="0" y="857232"/>
            <a:ext cx="9144000" cy="1015663"/>
          </a:xfrm>
          <a:prstGeom prst="rect">
            <a:avLst/>
          </a:prstGeom>
        </p:spPr>
        <p:txBody>
          <a:bodyPr wrap="square">
            <a:spAutoFit/>
          </a:bodyPr>
          <a:lstStyle/>
          <a:p>
            <a:r>
              <a:rPr lang="en-GB" sz="2000" dirty="0" smtClean="0"/>
              <a:t>Consider any liquid. Inside the liquid, due to thermal fluctuations, clusters of various sizes keep forming. The probability of finding a cluster of given radius r is given by the Boltzmann distribution:</a:t>
            </a:r>
            <a:endParaRPr lang="en-GB" sz="2000" dirty="0"/>
          </a:p>
        </p:txBody>
      </p:sp>
      <p:pic>
        <p:nvPicPr>
          <p:cNvPr id="29698" name="Picture 2"/>
          <p:cNvPicPr>
            <a:picLocks noChangeAspect="1" noChangeArrowheads="1"/>
          </p:cNvPicPr>
          <p:nvPr/>
        </p:nvPicPr>
        <p:blipFill>
          <a:blip r:embed="rId2"/>
          <a:srcRect/>
          <a:stretch>
            <a:fillRect/>
          </a:stretch>
        </p:blipFill>
        <p:spPr bwMode="auto">
          <a:xfrm>
            <a:off x="3214678" y="1571612"/>
            <a:ext cx="2466989" cy="982429"/>
          </a:xfrm>
          <a:prstGeom prst="rect">
            <a:avLst/>
          </a:prstGeom>
          <a:noFill/>
          <a:ln w="9525">
            <a:noFill/>
            <a:miter lim="800000"/>
            <a:headEnd/>
            <a:tailEnd/>
          </a:ln>
          <a:effectLst/>
        </p:spPr>
      </p:pic>
      <p:sp>
        <p:nvSpPr>
          <p:cNvPr id="5" name="مستطيل 4"/>
          <p:cNvSpPr/>
          <p:nvPr/>
        </p:nvSpPr>
        <p:spPr>
          <a:xfrm>
            <a:off x="0" y="2690336"/>
            <a:ext cx="9144000" cy="646331"/>
          </a:xfrm>
          <a:prstGeom prst="rect">
            <a:avLst/>
          </a:prstGeom>
        </p:spPr>
        <p:txBody>
          <a:bodyPr wrap="square">
            <a:spAutoFit/>
          </a:bodyPr>
          <a:lstStyle/>
          <a:p>
            <a:r>
              <a:rPr lang="en-GB" dirty="0" smtClean="0"/>
              <a:t>where n</a:t>
            </a:r>
            <a:r>
              <a:rPr lang="en-GB" baseline="-25000" dirty="0" smtClean="0"/>
              <a:t>0</a:t>
            </a:r>
            <a:r>
              <a:rPr lang="en-GB" dirty="0" smtClean="0"/>
              <a:t> is the total number of atoms, </a:t>
            </a:r>
            <a:r>
              <a:rPr lang="en-GB" dirty="0" err="1" smtClean="0"/>
              <a:t>k</a:t>
            </a:r>
            <a:r>
              <a:rPr lang="en-GB" baseline="-25000" dirty="0" err="1" smtClean="0"/>
              <a:t>B</a:t>
            </a:r>
            <a:r>
              <a:rPr lang="en-GB" baseline="-25000" dirty="0" smtClean="0"/>
              <a:t> </a:t>
            </a:r>
            <a:r>
              <a:rPr lang="en-GB" dirty="0" smtClean="0"/>
              <a:t>is the Boltzmann constant, and G is the free energy change associated with the formation of a solid of size r</a:t>
            </a:r>
            <a:endParaRPr lang="en-GB" dirty="0"/>
          </a:p>
        </p:txBody>
      </p:sp>
      <p:sp>
        <p:nvSpPr>
          <p:cNvPr id="6" name="مستطيل 5"/>
          <p:cNvSpPr/>
          <p:nvPr/>
        </p:nvSpPr>
        <p:spPr>
          <a:xfrm>
            <a:off x="0" y="4169639"/>
            <a:ext cx="9144000" cy="830997"/>
          </a:xfrm>
          <a:prstGeom prst="rect">
            <a:avLst/>
          </a:prstGeom>
        </p:spPr>
        <p:txBody>
          <a:bodyPr wrap="square">
            <a:spAutoFit/>
          </a:bodyPr>
          <a:lstStyle/>
          <a:p>
            <a:pPr algn="just">
              <a:buFont typeface="Arial" pitchFamily="34" charset="0"/>
              <a:buChar char="•"/>
            </a:pPr>
            <a:r>
              <a:rPr lang="en-GB" sz="2400" dirty="0" smtClean="0">
                <a:solidFill>
                  <a:srgbClr val="0000FF"/>
                </a:solidFill>
              </a:rPr>
              <a:t> Above the melting temperature of the solid, any such cluster that forms also breaks down immediately.</a:t>
            </a:r>
            <a:endParaRPr lang="en-GB" sz="2400" dirty="0">
              <a:solidFill>
                <a:srgbClr val="0000FF"/>
              </a:solidFill>
            </a:endParaRPr>
          </a:p>
        </p:txBody>
      </p:sp>
      <p:sp>
        <p:nvSpPr>
          <p:cNvPr id="7" name="مستطيل 6"/>
          <p:cNvSpPr/>
          <p:nvPr/>
        </p:nvSpPr>
        <p:spPr>
          <a:xfrm>
            <a:off x="0" y="5229067"/>
            <a:ext cx="9144000" cy="1200329"/>
          </a:xfrm>
          <a:prstGeom prst="rect">
            <a:avLst/>
          </a:prstGeom>
        </p:spPr>
        <p:txBody>
          <a:bodyPr wrap="square">
            <a:spAutoFit/>
          </a:bodyPr>
          <a:lstStyle/>
          <a:p>
            <a:pPr algn="just">
              <a:buFont typeface="Arial" pitchFamily="34" charset="0"/>
              <a:buChar char="•"/>
            </a:pPr>
            <a:r>
              <a:rPr lang="en-GB" dirty="0" smtClean="0">
                <a:solidFill>
                  <a:srgbClr val="C00000"/>
                </a:solidFill>
              </a:rPr>
              <a:t> </a:t>
            </a:r>
            <a:r>
              <a:rPr lang="en-GB" sz="2400" dirty="0" smtClean="0">
                <a:solidFill>
                  <a:srgbClr val="C00000"/>
                </a:solidFill>
              </a:rPr>
              <a:t>However, below melting point, that is, in an </a:t>
            </a:r>
            <a:r>
              <a:rPr lang="en-GB" sz="2400" dirty="0" err="1" smtClean="0">
                <a:solidFill>
                  <a:srgbClr val="C00000"/>
                </a:solidFill>
              </a:rPr>
              <a:t>undercooled</a:t>
            </a:r>
            <a:r>
              <a:rPr lang="en-GB" sz="2400" dirty="0" smtClean="0">
                <a:solidFill>
                  <a:srgbClr val="C00000"/>
                </a:solidFill>
              </a:rPr>
              <a:t> melt, if the radius of the cluster formed is greater than </a:t>
            </a:r>
            <a:r>
              <a:rPr lang="en-GB" sz="2400" dirty="0" err="1" smtClean="0">
                <a:solidFill>
                  <a:srgbClr val="C00000"/>
                </a:solidFill>
              </a:rPr>
              <a:t>rc</a:t>
            </a:r>
            <a:r>
              <a:rPr lang="en-GB" sz="2400" dirty="0" smtClean="0">
                <a:solidFill>
                  <a:srgbClr val="C00000"/>
                </a:solidFill>
              </a:rPr>
              <a:t>, then, that cluster becomes part of a solid and the given equation is no longer valid.</a:t>
            </a:r>
            <a:endParaRPr lang="en-GB" sz="2400" dirty="0">
              <a:solidFill>
                <a:srgbClr val="C00000"/>
              </a:solidFill>
            </a:endParaRPr>
          </a:p>
        </p:txBody>
      </p:sp>
      <p:pic>
        <p:nvPicPr>
          <p:cNvPr id="29699" name="Picture 3"/>
          <p:cNvPicPr>
            <a:picLocks noChangeAspect="1" noChangeArrowheads="1"/>
          </p:cNvPicPr>
          <p:nvPr/>
        </p:nvPicPr>
        <p:blipFill>
          <a:blip r:embed="rId3"/>
          <a:srcRect/>
          <a:stretch>
            <a:fillRect/>
          </a:stretch>
        </p:blipFill>
        <p:spPr bwMode="auto">
          <a:xfrm>
            <a:off x="2164967" y="3267074"/>
            <a:ext cx="3692917" cy="8048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3477875"/>
          </a:xfrm>
          <a:prstGeom prst="rect">
            <a:avLst/>
          </a:prstGeom>
        </p:spPr>
        <p:txBody>
          <a:bodyPr wrap="square">
            <a:spAutoFit/>
          </a:bodyPr>
          <a:lstStyle/>
          <a:p>
            <a:pPr algn="just"/>
            <a:r>
              <a:rPr lang="en-GB" sz="2000" dirty="0" smtClean="0">
                <a:solidFill>
                  <a:srgbClr val="C00000"/>
                </a:solidFill>
              </a:rPr>
              <a:t>Using the above equation for thermal </a:t>
            </a:r>
            <a:r>
              <a:rPr lang="en-GB" sz="2000" dirty="0" smtClean="0">
                <a:solidFill>
                  <a:srgbClr val="C00000"/>
                </a:solidFill>
              </a:rPr>
              <a:t>fluctuations, </a:t>
            </a:r>
            <a:r>
              <a:rPr lang="en-GB" sz="2000" dirty="0" smtClean="0">
                <a:solidFill>
                  <a:srgbClr val="C00000"/>
                </a:solidFill>
              </a:rPr>
              <a:t>it is also possible to calculate the size of the biggest cluster (of radius, say, </a:t>
            </a:r>
            <a:r>
              <a:rPr lang="en-GB" sz="2000" dirty="0" err="1" smtClean="0">
                <a:solidFill>
                  <a:srgbClr val="C00000"/>
                </a:solidFill>
              </a:rPr>
              <a:t>r</a:t>
            </a:r>
            <a:r>
              <a:rPr lang="en-GB" sz="1100" dirty="0" err="1" smtClean="0">
                <a:solidFill>
                  <a:srgbClr val="C00000"/>
                </a:solidFill>
              </a:rPr>
              <a:t>max</a:t>
            </a:r>
            <a:r>
              <a:rPr lang="en-GB" sz="2000" dirty="0" smtClean="0">
                <a:solidFill>
                  <a:srgbClr val="C00000"/>
                </a:solidFill>
              </a:rPr>
              <a:t>) that has a reasonable probability of </a:t>
            </a:r>
            <a:r>
              <a:rPr lang="en-GB" sz="2000" dirty="0" err="1" smtClean="0">
                <a:solidFill>
                  <a:srgbClr val="C00000"/>
                </a:solidFill>
              </a:rPr>
              <a:t>occurence</a:t>
            </a:r>
            <a:r>
              <a:rPr lang="en-GB" sz="2000" dirty="0" smtClean="0">
                <a:solidFill>
                  <a:srgbClr val="C00000"/>
                </a:solidFill>
              </a:rPr>
              <a:t>. </a:t>
            </a:r>
          </a:p>
          <a:p>
            <a:pPr algn="just"/>
            <a:r>
              <a:rPr lang="en-GB" sz="2000" dirty="0" smtClean="0">
                <a:solidFill>
                  <a:srgbClr val="C00000"/>
                </a:solidFill>
              </a:rPr>
              <a:t>In Fig., we show the variation of this cluster size as a function of </a:t>
            </a:r>
            <a:r>
              <a:rPr lang="en-GB" sz="2000" dirty="0" err="1" smtClean="0">
                <a:solidFill>
                  <a:srgbClr val="C00000"/>
                </a:solidFill>
              </a:rPr>
              <a:t>undercooling</a:t>
            </a:r>
            <a:r>
              <a:rPr lang="en-GB" sz="2000" dirty="0" smtClean="0">
                <a:solidFill>
                  <a:srgbClr val="C00000"/>
                </a:solidFill>
              </a:rPr>
              <a:t> T. In the same plot, we have also shown the variation of </a:t>
            </a:r>
            <a:r>
              <a:rPr lang="en-GB" sz="2000" dirty="0" err="1" smtClean="0">
                <a:solidFill>
                  <a:srgbClr val="C00000"/>
                </a:solidFill>
              </a:rPr>
              <a:t>r</a:t>
            </a:r>
            <a:r>
              <a:rPr lang="en-GB" sz="2000" baseline="-25000" dirty="0" err="1" smtClean="0">
                <a:solidFill>
                  <a:srgbClr val="C00000"/>
                </a:solidFill>
              </a:rPr>
              <a:t>c</a:t>
            </a:r>
            <a:r>
              <a:rPr lang="en-GB" sz="2000" dirty="0" smtClean="0">
                <a:solidFill>
                  <a:srgbClr val="C00000"/>
                </a:solidFill>
              </a:rPr>
              <a:t> with </a:t>
            </a:r>
            <a:r>
              <a:rPr lang="en-GB" sz="2000" dirty="0" err="1" smtClean="0">
                <a:solidFill>
                  <a:srgbClr val="C00000"/>
                </a:solidFill>
              </a:rPr>
              <a:t>undercooling</a:t>
            </a:r>
            <a:r>
              <a:rPr lang="en-GB" sz="2000" dirty="0" smtClean="0">
                <a:solidFill>
                  <a:srgbClr val="C00000"/>
                </a:solidFill>
              </a:rPr>
              <a:t>. </a:t>
            </a:r>
          </a:p>
          <a:p>
            <a:pPr algn="just"/>
            <a:endParaRPr lang="en-GB" sz="2000" dirty="0" smtClean="0">
              <a:solidFill>
                <a:srgbClr val="C00000"/>
              </a:solidFill>
            </a:endParaRPr>
          </a:p>
          <a:p>
            <a:pPr algn="just"/>
            <a:r>
              <a:rPr lang="en-GB" sz="2000" dirty="0" smtClean="0">
                <a:solidFill>
                  <a:srgbClr val="C00000"/>
                </a:solidFill>
              </a:rPr>
              <a:t>From this plot, it is clear that there is a critical </a:t>
            </a:r>
            <a:r>
              <a:rPr lang="en-GB" sz="2000" dirty="0" err="1" smtClean="0">
                <a:solidFill>
                  <a:srgbClr val="C00000"/>
                </a:solidFill>
              </a:rPr>
              <a:t>undercooling</a:t>
            </a:r>
            <a:r>
              <a:rPr lang="en-GB" sz="2000" dirty="0" smtClean="0">
                <a:solidFill>
                  <a:srgbClr val="C00000"/>
                </a:solidFill>
              </a:rPr>
              <a:t> at which these two curves intersect; in other words, due to thermal fluctuations, there is a reasonable probability to form a cluster of size equal to the critical nucleus size. Thus, when this </a:t>
            </a:r>
            <a:r>
              <a:rPr lang="en-GB" sz="2000" dirty="0" err="1" smtClean="0">
                <a:solidFill>
                  <a:srgbClr val="C00000"/>
                </a:solidFill>
              </a:rPr>
              <a:t>undercooling</a:t>
            </a:r>
            <a:r>
              <a:rPr lang="en-GB" sz="2000" dirty="0" smtClean="0">
                <a:solidFill>
                  <a:srgbClr val="C00000"/>
                </a:solidFill>
              </a:rPr>
              <a:t> is reached, one expects that homogeneous nucleation will take place in the </a:t>
            </a:r>
            <a:r>
              <a:rPr lang="en-GB" sz="2000" dirty="0" err="1" smtClean="0">
                <a:solidFill>
                  <a:srgbClr val="C00000"/>
                </a:solidFill>
              </a:rPr>
              <a:t>undercooled</a:t>
            </a:r>
            <a:r>
              <a:rPr lang="en-GB" sz="2000" dirty="0" smtClean="0">
                <a:solidFill>
                  <a:srgbClr val="C00000"/>
                </a:solidFill>
              </a:rPr>
              <a:t> melt.</a:t>
            </a:r>
            <a:endParaRPr lang="en-GB" sz="2000" dirty="0">
              <a:solidFill>
                <a:srgbClr val="C00000"/>
              </a:solidFill>
            </a:endParaRPr>
          </a:p>
        </p:txBody>
      </p:sp>
      <p:pic>
        <p:nvPicPr>
          <p:cNvPr id="30722" name="Picture 2"/>
          <p:cNvPicPr>
            <a:picLocks noChangeAspect="1" noChangeArrowheads="1"/>
          </p:cNvPicPr>
          <p:nvPr/>
        </p:nvPicPr>
        <p:blipFill>
          <a:blip r:embed="rId2"/>
          <a:srcRect/>
          <a:stretch>
            <a:fillRect/>
          </a:stretch>
        </p:blipFill>
        <p:spPr bwMode="auto">
          <a:xfrm>
            <a:off x="3000364" y="3857628"/>
            <a:ext cx="3793687" cy="2714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71414"/>
            <a:ext cx="5770169" cy="523220"/>
          </a:xfrm>
          <a:prstGeom prst="rect">
            <a:avLst/>
          </a:prstGeom>
        </p:spPr>
        <p:txBody>
          <a:bodyPr wrap="none">
            <a:spAutoFit/>
          </a:bodyPr>
          <a:lstStyle/>
          <a:p>
            <a:r>
              <a:rPr lang="en-GB" sz="2800" b="1" dirty="0">
                <a:solidFill>
                  <a:srgbClr val="C00000"/>
                </a:solidFill>
                <a:latin typeface="Times New Roman" pitchFamily="18" charset="0"/>
                <a:cs typeface="Times New Roman" pitchFamily="18" charset="0"/>
              </a:rPr>
              <a:t>Surface Energy and Surface Tension</a:t>
            </a:r>
          </a:p>
        </p:txBody>
      </p:sp>
      <p:pic>
        <p:nvPicPr>
          <p:cNvPr id="1026" name="Picture 2"/>
          <p:cNvPicPr>
            <a:picLocks noChangeAspect="1" noChangeArrowheads="1"/>
          </p:cNvPicPr>
          <p:nvPr/>
        </p:nvPicPr>
        <p:blipFill>
          <a:blip r:embed="rId2"/>
          <a:srcRect/>
          <a:stretch>
            <a:fillRect/>
          </a:stretch>
        </p:blipFill>
        <p:spPr bwMode="auto">
          <a:xfrm>
            <a:off x="5786446" y="1571612"/>
            <a:ext cx="3143240" cy="2292182"/>
          </a:xfrm>
          <a:prstGeom prst="rect">
            <a:avLst/>
          </a:prstGeom>
          <a:noFill/>
          <a:ln w="9525">
            <a:noFill/>
            <a:miter lim="800000"/>
            <a:headEnd/>
            <a:tailEnd/>
          </a:ln>
          <a:effectLst/>
        </p:spPr>
      </p:pic>
      <p:sp>
        <p:nvSpPr>
          <p:cNvPr id="7" name="مستطيل 6"/>
          <p:cNvSpPr/>
          <p:nvPr/>
        </p:nvSpPr>
        <p:spPr>
          <a:xfrm>
            <a:off x="0" y="642918"/>
            <a:ext cx="9144000" cy="1384995"/>
          </a:xfrm>
          <a:prstGeom prst="rect">
            <a:avLst/>
          </a:prstGeom>
        </p:spPr>
        <p:txBody>
          <a:bodyPr wrap="square">
            <a:spAutoFit/>
          </a:bodyPr>
          <a:lstStyle/>
          <a:p>
            <a:pPr algn="just"/>
            <a:r>
              <a:rPr lang="en-GB" sz="2800" dirty="0"/>
              <a:t>A particle in the surface of a liquid or solid has no </a:t>
            </a:r>
            <a:r>
              <a:rPr lang="en-GB" sz="2800" dirty="0" smtClean="0"/>
              <a:t>neighbours on </a:t>
            </a:r>
            <a:r>
              <a:rPr lang="en-GB" sz="2800" dirty="0"/>
              <a:t>the "free" side —assuming that no matter exists on </a:t>
            </a:r>
            <a:r>
              <a:rPr lang="en-GB" sz="2800" dirty="0" smtClean="0"/>
              <a:t>that side </a:t>
            </a:r>
            <a:r>
              <a:rPr lang="en-GB" sz="2800" dirty="0"/>
              <a:t>of this "free surface</a:t>
            </a:r>
            <a:r>
              <a:rPr lang="en-GB" sz="2800" dirty="0">
                <a:solidFill>
                  <a:srgbClr val="0000FF"/>
                </a:solidFill>
              </a:rPr>
              <a:t>"</a:t>
            </a:r>
          </a:p>
        </p:txBody>
      </p:sp>
      <p:sp>
        <p:nvSpPr>
          <p:cNvPr id="8" name="مستطيل 7"/>
          <p:cNvSpPr/>
          <p:nvPr/>
        </p:nvSpPr>
        <p:spPr>
          <a:xfrm>
            <a:off x="0" y="2357430"/>
            <a:ext cx="5500726" cy="1200329"/>
          </a:xfrm>
          <a:prstGeom prst="rect">
            <a:avLst/>
          </a:prstGeom>
        </p:spPr>
        <p:txBody>
          <a:bodyPr wrap="square">
            <a:spAutoFit/>
          </a:bodyPr>
          <a:lstStyle/>
          <a:p>
            <a:pPr algn="just"/>
            <a:r>
              <a:rPr lang="en-GB" sz="2400" b="1" dirty="0">
                <a:solidFill>
                  <a:srgbClr val="FF0000"/>
                </a:solidFill>
              </a:rPr>
              <a:t>The energies of </a:t>
            </a:r>
            <a:r>
              <a:rPr lang="en-GB" sz="2400" b="1" dirty="0" smtClean="0">
                <a:solidFill>
                  <a:srgbClr val="FF0000"/>
                </a:solidFill>
              </a:rPr>
              <a:t>bonds between </a:t>
            </a:r>
            <a:r>
              <a:rPr lang="en-GB" sz="2400" b="1" dirty="0">
                <a:solidFill>
                  <a:srgbClr val="FF0000"/>
                </a:solidFill>
              </a:rPr>
              <a:t>particles are negative because energy is evolved </a:t>
            </a:r>
            <a:r>
              <a:rPr lang="en-GB" sz="2400" b="1" dirty="0" smtClean="0">
                <a:solidFill>
                  <a:srgbClr val="FF0000"/>
                </a:solidFill>
              </a:rPr>
              <a:t>when a </a:t>
            </a:r>
            <a:r>
              <a:rPr lang="en-GB" sz="2400" b="1" dirty="0">
                <a:solidFill>
                  <a:srgbClr val="FF0000"/>
                </a:solidFill>
              </a:rPr>
              <a:t>bond is formed.</a:t>
            </a:r>
          </a:p>
        </p:txBody>
      </p:sp>
      <p:sp>
        <p:nvSpPr>
          <p:cNvPr id="9" name="مستطيل 8"/>
          <p:cNvSpPr/>
          <p:nvPr/>
        </p:nvSpPr>
        <p:spPr>
          <a:xfrm>
            <a:off x="214282" y="3857628"/>
            <a:ext cx="8929718" cy="830997"/>
          </a:xfrm>
          <a:prstGeom prst="rect">
            <a:avLst/>
          </a:prstGeom>
        </p:spPr>
        <p:txBody>
          <a:bodyPr wrap="square">
            <a:spAutoFit/>
          </a:bodyPr>
          <a:lstStyle/>
          <a:p>
            <a:r>
              <a:rPr lang="en-GB" sz="2400" b="1" dirty="0">
                <a:solidFill>
                  <a:srgbClr val="00B050"/>
                </a:solidFill>
              </a:rPr>
              <a:t>This means that the energy of a particle </a:t>
            </a:r>
            <a:r>
              <a:rPr lang="en-GB" sz="2400" b="1" dirty="0" smtClean="0">
                <a:solidFill>
                  <a:srgbClr val="00B050"/>
                </a:solidFill>
              </a:rPr>
              <a:t>in a </a:t>
            </a:r>
            <a:r>
              <a:rPr lang="en-GB" sz="2400" b="1" dirty="0">
                <a:solidFill>
                  <a:srgbClr val="00B050"/>
                </a:solidFill>
              </a:rPr>
              <a:t>free surface is higher than that of a particle in the bulk phase</a:t>
            </a:r>
          </a:p>
        </p:txBody>
      </p:sp>
      <p:sp>
        <p:nvSpPr>
          <p:cNvPr id="10" name="مستطيل 9"/>
          <p:cNvSpPr/>
          <p:nvPr/>
        </p:nvSpPr>
        <p:spPr>
          <a:xfrm>
            <a:off x="0" y="4643446"/>
            <a:ext cx="9144000" cy="1938992"/>
          </a:xfrm>
          <a:prstGeom prst="rect">
            <a:avLst/>
          </a:prstGeom>
        </p:spPr>
        <p:txBody>
          <a:bodyPr wrap="square">
            <a:spAutoFit/>
          </a:bodyPr>
          <a:lstStyle/>
          <a:p>
            <a:r>
              <a:rPr lang="en-GB" sz="2400" b="1" dirty="0">
                <a:solidFill>
                  <a:srgbClr val="C00000"/>
                </a:solidFill>
              </a:rPr>
              <a:t>If the area </a:t>
            </a:r>
            <a:r>
              <a:rPr lang="en-GB" sz="2400" b="1" dirty="0" smtClean="0">
                <a:solidFill>
                  <a:srgbClr val="C00000"/>
                </a:solidFill>
              </a:rPr>
              <a:t>of a </a:t>
            </a:r>
            <a:r>
              <a:rPr lang="en-GB" sz="2400" b="1" dirty="0">
                <a:solidFill>
                  <a:srgbClr val="C00000"/>
                </a:solidFill>
              </a:rPr>
              <a:t>surface is </a:t>
            </a:r>
            <a:r>
              <a:rPr lang="en-GB" sz="2400" b="1" dirty="0" smtClean="0">
                <a:solidFill>
                  <a:srgbClr val="C00000"/>
                </a:solidFill>
              </a:rPr>
              <a:t>increased  →  the </a:t>
            </a:r>
            <a:r>
              <a:rPr lang="en-GB" sz="2400" b="1" dirty="0">
                <a:solidFill>
                  <a:srgbClr val="C00000"/>
                </a:solidFill>
              </a:rPr>
              <a:t>energy of the surface increases</a:t>
            </a:r>
          </a:p>
          <a:p>
            <a:endParaRPr lang="en-GB" sz="2400" b="1" dirty="0" smtClean="0">
              <a:solidFill>
                <a:srgbClr val="C00000"/>
              </a:solidFill>
            </a:endParaRPr>
          </a:p>
          <a:p>
            <a:r>
              <a:rPr lang="en-GB" sz="2400" b="1" dirty="0" smtClean="0">
                <a:solidFill>
                  <a:srgbClr val="C00000"/>
                </a:solidFill>
              </a:rPr>
              <a:t>we </a:t>
            </a:r>
            <a:r>
              <a:rPr lang="en-GB" sz="2400" b="1" dirty="0">
                <a:solidFill>
                  <a:srgbClr val="0000FF"/>
                </a:solidFill>
              </a:rPr>
              <a:t>can define the </a:t>
            </a:r>
            <a:r>
              <a:rPr lang="en-GB" sz="2400" b="1" i="1" dirty="0">
                <a:solidFill>
                  <a:srgbClr val="0000FF"/>
                </a:solidFill>
              </a:rPr>
              <a:t>surface </a:t>
            </a:r>
            <a:r>
              <a:rPr lang="en-GB" sz="2400" b="1" i="1" dirty="0" smtClean="0">
                <a:solidFill>
                  <a:srgbClr val="0000FF"/>
                </a:solidFill>
              </a:rPr>
              <a:t>free energy </a:t>
            </a:r>
            <a:r>
              <a:rPr lang="el-GR" sz="2400" b="1" i="1" baseline="-25000" dirty="0" smtClean="0">
                <a:solidFill>
                  <a:srgbClr val="0000FF"/>
                </a:solidFill>
                <a:latin typeface="Times New Roman" pitchFamily="18" charset="0"/>
                <a:cs typeface="Times New Roman" pitchFamily="18" charset="0"/>
              </a:rPr>
              <a:t>γ</a:t>
            </a:r>
            <a:r>
              <a:rPr lang="en-GB" sz="2400" b="1" i="1" dirty="0" smtClean="0">
                <a:solidFill>
                  <a:srgbClr val="0000FF"/>
                </a:solidFill>
              </a:rPr>
              <a:t> </a:t>
            </a:r>
            <a:r>
              <a:rPr lang="en-GB" sz="2400" b="1" i="1" dirty="0">
                <a:solidFill>
                  <a:srgbClr val="C00000"/>
                </a:solidFill>
              </a:rPr>
              <a:t>as the energy required to create 1 m</a:t>
            </a:r>
            <a:r>
              <a:rPr lang="en-GB" sz="2400" b="1" i="1" baseline="30000" dirty="0">
                <a:solidFill>
                  <a:srgbClr val="C00000"/>
                </a:solidFill>
              </a:rPr>
              <a:t>2</a:t>
            </a:r>
            <a:r>
              <a:rPr lang="en-GB" sz="2400" b="1" i="1" dirty="0">
                <a:solidFill>
                  <a:srgbClr val="C00000"/>
                </a:solidFill>
              </a:rPr>
              <a:t> of new surface</a:t>
            </a:r>
            <a:r>
              <a:rPr lang="en-GB" sz="2400" b="1" i="1" dirty="0" smtClean="0">
                <a:solidFill>
                  <a:srgbClr val="C00000"/>
                </a:solidFill>
              </a:rPr>
              <a:t>, </a:t>
            </a:r>
            <a:r>
              <a:rPr lang="en-GB" sz="2400" b="1" dirty="0" smtClean="0">
                <a:solidFill>
                  <a:srgbClr val="C00000"/>
                </a:solidFill>
              </a:rPr>
              <a:t>measured </a:t>
            </a:r>
            <a:r>
              <a:rPr lang="en-GB" sz="2400" b="1" dirty="0">
                <a:solidFill>
                  <a:srgbClr val="C00000"/>
                </a:solidFill>
              </a:rPr>
              <a:t>in joules per square metre.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001643"/>
          </a:xfrm>
          <a:prstGeom prst="rect">
            <a:avLst/>
          </a:prstGeom>
        </p:spPr>
        <p:txBody>
          <a:bodyPr wrap="square">
            <a:spAutoFit/>
          </a:bodyPr>
          <a:lstStyle/>
          <a:p>
            <a:endParaRPr lang="en-GB" sz="2400" dirty="0" smtClean="0"/>
          </a:p>
          <a:p>
            <a:r>
              <a:rPr lang="en-GB" sz="2400" dirty="0" smtClean="0"/>
              <a:t>Liquids </a:t>
            </a:r>
            <a:r>
              <a:rPr lang="en-GB" sz="2400" dirty="0"/>
              <a:t>clearly </a:t>
            </a:r>
            <a:r>
              <a:rPr lang="en-GB" sz="2400" dirty="0" smtClean="0"/>
              <a:t>possess </a:t>
            </a:r>
            <a:r>
              <a:rPr lang="en-GB" sz="2400" b="1" dirty="0" smtClean="0"/>
              <a:t>surface </a:t>
            </a:r>
            <a:r>
              <a:rPr lang="en-GB" sz="2400" b="1" dirty="0"/>
              <a:t>energy</a:t>
            </a:r>
            <a:r>
              <a:rPr lang="en-GB" sz="2400" dirty="0"/>
              <a:t>, which is a characteristic property of </a:t>
            </a:r>
            <a:r>
              <a:rPr lang="en-GB" sz="2400" dirty="0" smtClean="0"/>
              <a:t>the phase </a:t>
            </a:r>
            <a:r>
              <a:rPr lang="en-GB" sz="2400" dirty="0"/>
              <a:t>making up the free surface, and because a </a:t>
            </a:r>
            <a:r>
              <a:rPr lang="en-GB" sz="2400" dirty="0" smtClean="0"/>
              <a:t>reduction in </a:t>
            </a:r>
            <a:r>
              <a:rPr lang="en-GB" sz="2400" dirty="0"/>
              <a:t>the </a:t>
            </a:r>
            <a:r>
              <a:rPr lang="en-GB" sz="2400" b="1" dirty="0"/>
              <a:t>surface area of the liquid results in a reduction in </a:t>
            </a:r>
            <a:r>
              <a:rPr lang="en-GB" sz="2400" b="1" dirty="0" smtClean="0">
                <a:solidFill>
                  <a:srgbClr val="C00000"/>
                </a:solidFill>
              </a:rPr>
              <a:t>free energy </a:t>
            </a:r>
            <a:r>
              <a:rPr lang="en-GB" sz="2400" b="1" dirty="0">
                <a:solidFill>
                  <a:srgbClr val="C00000"/>
                </a:solidFill>
              </a:rPr>
              <a:t>of the system</a:t>
            </a:r>
            <a:r>
              <a:rPr lang="en-GB" sz="2400" dirty="0"/>
              <a:t> the surface of the liquid will tend </a:t>
            </a:r>
            <a:r>
              <a:rPr lang="en-GB" sz="2400" dirty="0" smtClean="0"/>
              <a:t>to contract </a:t>
            </a:r>
            <a:r>
              <a:rPr lang="en-GB" sz="2400" dirty="0"/>
              <a:t>as far as possible. </a:t>
            </a:r>
            <a:endParaRPr lang="en-GB" sz="2400" dirty="0" smtClean="0"/>
          </a:p>
          <a:p>
            <a:endParaRPr lang="en-GB" sz="2400" dirty="0"/>
          </a:p>
          <a:p>
            <a:pPr algn="just"/>
            <a:endParaRPr lang="en-GB" sz="2400" dirty="0" smtClean="0">
              <a:solidFill>
                <a:srgbClr val="0000FF"/>
              </a:solidFill>
            </a:endParaRPr>
          </a:p>
          <a:p>
            <a:pPr algn="just"/>
            <a:endParaRPr lang="en-GB" sz="2400" dirty="0" smtClean="0">
              <a:solidFill>
                <a:srgbClr val="0000FF"/>
              </a:solidFill>
            </a:endParaRPr>
          </a:p>
          <a:p>
            <a:pPr algn="just"/>
            <a:r>
              <a:rPr lang="en-GB" sz="2400" dirty="0" smtClean="0">
                <a:solidFill>
                  <a:srgbClr val="0000FF"/>
                </a:solidFill>
              </a:rPr>
              <a:t>Spheres </a:t>
            </a:r>
            <a:r>
              <a:rPr lang="en-GB" sz="2400" dirty="0">
                <a:solidFill>
                  <a:srgbClr val="0000FF"/>
                </a:solidFill>
              </a:rPr>
              <a:t>have the smallest </a:t>
            </a:r>
            <a:r>
              <a:rPr lang="en-GB" sz="2400" dirty="0" smtClean="0">
                <a:solidFill>
                  <a:srgbClr val="0000FF"/>
                </a:solidFill>
              </a:rPr>
              <a:t>surface </a:t>
            </a:r>
            <a:r>
              <a:rPr lang="en-GB" sz="2400" b="1" dirty="0">
                <a:solidFill>
                  <a:srgbClr val="0000FF"/>
                </a:solidFill>
              </a:rPr>
              <a:t>area to volume ratio of all geometrical shapes, and </a:t>
            </a:r>
            <a:r>
              <a:rPr lang="en-GB" sz="2400" b="1" dirty="0" smtClean="0">
                <a:solidFill>
                  <a:srgbClr val="0000FF"/>
                </a:solidFill>
              </a:rPr>
              <a:t>liquids will </a:t>
            </a:r>
            <a:r>
              <a:rPr lang="en-GB" sz="2400" b="1" dirty="0">
                <a:solidFill>
                  <a:srgbClr val="0000FF"/>
                </a:solidFill>
              </a:rPr>
              <a:t>tend to form spherical drops as far as other constrictions,</a:t>
            </a:r>
          </a:p>
          <a:p>
            <a:endParaRPr lang="en-GB" sz="2400" b="1" dirty="0" smtClean="0"/>
          </a:p>
          <a:p>
            <a:endParaRPr lang="en-GB" sz="2400" b="1" dirty="0" smtClean="0"/>
          </a:p>
          <a:p>
            <a:r>
              <a:rPr lang="en-GB" sz="2400" b="1" dirty="0" smtClean="0"/>
              <a:t>This </a:t>
            </a:r>
            <a:r>
              <a:rPr lang="en-GB" sz="2400" b="1" dirty="0"/>
              <a:t>tendency of liquid surfaces to contract causes </a:t>
            </a:r>
            <a:r>
              <a:rPr lang="en-GB" sz="2400" b="1" dirty="0" smtClean="0"/>
              <a:t>a tensional </a:t>
            </a:r>
            <a:r>
              <a:rPr lang="en-GB" sz="2400" b="1" dirty="0"/>
              <a:t>force in the free surface called </a:t>
            </a:r>
            <a:r>
              <a:rPr lang="en-GB" sz="2400" b="1" dirty="0">
                <a:solidFill>
                  <a:srgbClr val="0000FF"/>
                </a:solidFill>
              </a:rPr>
              <a:t>the </a:t>
            </a:r>
            <a:r>
              <a:rPr lang="en-GB" sz="2400" b="1" i="1" dirty="0">
                <a:solidFill>
                  <a:srgbClr val="0000FF"/>
                </a:solidFill>
              </a:rPr>
              <a:t>surface </a:t>
            </a:r>
            <a:r>
              <a:rPr lang="en-GB" sz="2400" b="1" i="1" dirty="0" smtClean="0">
                <a:solidFill>
                  <a:srgbClr val="0000FF"/>
                </a:solidFill>
              </a:rPr>
              <a:t>tension </a:t>
            </a:r>
            <a:r>
              <a:rPr lang="el-GR" sz="2400" b="1" i="1" dirty="0" smtClean="0">
                <a:solidFill>
                  <a:srgbClr val="0000FF"/>
                </a:solidFill>
              </a:rPr>
              <a:t>γ</a:t>
            </a:r>
            <a:r>
              <a:rPr lang="en-GB" sz="2400" b="1" i="1" baseline="-25000" dirty="0" smtClean="0">
                <a:solidFill>
                  <a:srgbClr val="0000FF"/>
                </a:solidFill>
              </a:rPr>
              <a:t> </a:t>
            </a:r>
            <a:r>
              <a:rPr lang="en-GB" sz="2400" b="1" i="1" dirty="0" smtClean="0">
                <a:solidFill>
                  <a:srgbClr val="0000FF"/>
                </a:solidFill>
              </a:rPr>
              <a:t>, </a:t>
            </a:r>
            <a:r>
              <a:rPr lang="en-GB" sz="2400" b="1" dirty="0" smtClean="0">
                <a:solidFill>
                  <a:srgbClr val="0000FF"/>
                </a:solidFill>
              </a:rPr>
              <a:t>defined </a:t>
            </a:r>
            <a:r>
              <a:rPr lang="en-GB" sz="2400" b="1" dirty="0">
                <a:solidFill>
                  <a:srgbClr val="C00000"/>
                </a:solidFill>
              </a:rPr>
              <a:t>as the force in </a:t>
            </a:r>
            <a:r>
              <a:rPr lang="en-GB" sz="2400" b="1" dirty="0" smtClean="0">
                <a:solidFill>
                  <a:srgbClr val="C00000"/>
                </a:solidFill>
              </a:rPr>
              <a:t>Newton's </a:t>
            </a:r>
            <a:r>
              <a:rPr lang="en-GB" sz="2400" b="1" dirty="0">
                <a:solidFill>
                  <a:srgbClr val="C00000"/>
                </a:solidFill>
              </a:rPr>
              <a:t>acting at right angles to a </a:t>
            </a:r>
            <a:r>
              <a:rPr lang="en-GB" sz="2400" b="1" dirty="0" smtClean="0">
                <a:solidFill>
                  <a:srgbClr val="C00000"/>
                </a:solidFill>
              </a:rPr>
              <a:t>line 1 </a:t>
            </a:r>
            <a:r>
              <a:rPr lang="en-GB" sz="2400" b="1" dirty="0">
                <a:solidFill>
                  <a:srgbClr val="C00000"/>
                </a:solidFill>
              </a:rPr>
              <a:t>m long in the surface.</a:t>
            </a:r>
            <a:endParaRPr lang="en-GB" sz="24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4"/>
            <a:ext cx="9144000" cy="1200329"/>
          </a:xfrm>
          <a:prstGeom prst="rect">
            <a:avLst/>
          </a:prstGeom>
        </p:spPr>
        <p:txBody>
          <a:bodyPr wrap="square">
            <a:spAutoFit/>
          </a:bodyPr>
          <a:lstStyle/>
          <a:p>
            <a:pPr algn="just"/>
            <a:r>
              <a:rPr lang="en-GB" sz="2400" b="1" dirty="0">
                <a:solidFill>
                  <a:srgbClr val="002060"/>
                </a:solidFill>
                <a:latin typeface="Times New Roman" pitchFamily="18" charset="0"/>
                <a:cs typeface="Times New Roman" pitchFamily="18" charset="0"/>
              </a:rPr>
              <a:t>The work done in producing </a:t>
            </a:r>
            <a:r>
              <a:rPr lang="en-GB" sz="2400" b="1" dirty="0" smtClean="0">
                <a:solidFill>
                  <a:srgbClr val="002060"/>
                </a:solidFill>
                <a:latin typeface="Times New Roman" pitchFamily="18" charset="0"/>
                <a:cs typeface="Times New Roman" pitchFamily="18" charset="0"/>
              </a:rPr>
              <a:t>l m</a:t>
            </a:r>
            <a:r>
              <a:rPr lang="en-GB" sz="2400" b="1" baseline="30000" dirty="0" smtClean="0">
                <a:solidFill>
                  <a:srgbClr val="002060"/>
                </a:solidFill>
                <a:latin typeface="Times New Roman" pitchFamily="18" charset="0"/>
                <a:cs typeface="Times New Roman" pitchFamily="18" charset="0"/>
              </a:rPr>
              <a:t>2</a:t>
            </a:r>
            <a:r>
              <a:rPr lang="en-GB" sz="2400" b="1" dirty="0" smtClean="0">
                <a:solidFill>
                  <a:srgbClr val="002060"/>
                </a:solidFill>
                <a:latin typeface="Times New Roman" pitchFamily="18" charset="0"/>
                <a:cs typeface="Times New Roman" pitchFamily="18" charset="0"/>
              </a:rPr>
              <a:t> of </a:t>
            </a:r>
            <a:r>
              <a:rPr lang="en-GB" sz="2400" b="1" dirty="0">
                <a:solidFill>
                  <a:srgbClr val="002060"/>
                </a:solidFill>
                <a:latin typeface="Times New Roman" pitchFamily="18" charset="0"/>
                <a:cs typeface="Times New Roman" pitchFamily="18" charset="0"/>
              </a:rPr>
              <a:t>new surface is equivalent to the work done in </a:t>
            </a:r>
            <a:r>
              <a:rPr lang="en-GB" sz="2400" b="1" dirty="0" smtClean="0">
                <a:solidFill>
                  <a:srgbClr val="002060"/>
                </a:solidFill>
                <a:latin typeface="Times New Roman" pitchFamily="18" charset="0"/>
                <a:cs typeface="Times New Roman" pitchFamily="18" charset="0"/>
              </a:rPr>
              <a:t>stretching the </a:t>
            </a:r>
            <a:r>
              <a:rPr lang="en-GB" sz="2400" b="1" dirty="0">
                <a:solidFill>
                  <a:srgbClr val="002060"/>
                </a:solidFill>
                <a:latin typeface="Times New Roman" pitchFamily="18" charset="0"/>
                <a:cs typeface="Times New Roman" pitchFamily="18" charset="0"/>
              </a:rPr>
              <a:t>surface by 1 m along a 1 m line against the surface </a:t>
            </a:r>
            <a:r>
              <a:rPr lang="en-GB" sz="2400" b="1" dirty="0" smtClean="0">
                <a:solidFill>
                  <a:srgbClr val="002060"/>
                </a:solidFill>
                <a:latin typeface="Times New Roman" pitchFamily="18" charset="0"/>
                <a:cs typeface="Times New Roman" pitchFamily="18" charset="0"/>
              </a:rPr>
              <a:t>tension, </a:t>
            </a:r>
            <a:r>
              <a:rPr lang="en-GB" sz="2400" b="1" dirty="0">
                <a:solidFill>
                  <a:srgbClr val="002060"/>
                </a:solidFill>
                <a:latin typeface="Times New Roman" pitchFamily="18" charset="0"/>
                <a:cs typeface="Times New Roman" pitchFamily="18" charset="0"/>
              </a:rPr>
              <a:t>and this is </a:t>
            </a:r>
            <a:r>
              <a:rPr lang="en-GB" sz="2400" b="1" dirty="0">
                <a:solidFill>
                  <a:srgbClr val="0000FF"/>
                </a:solidFill>
                <a:latin typeface="Times New Roman" pitchFamily="18" charset="0"/>
                <a:cs typeface="Times New Roman" pitchFamily="18" charset="0"/>
              </a:rPr>
              <a:t>the surface free </a:t>
            </a:r>
            <a:r>
              <a:rPr lang="en-GB" sz="2400" b="1" dirty="0" smtClean="0">
                <a:solidFill>
                  <a:srgbClr val="0000FF"/>
                </a:solidFill>
                <a:latin typeface="Times New Roman" pitchFamily="18" charset="0"/>
                <a:cs typeface="Times New Roman" pitchFamily="18" charset="0"/>
              </a:rPr>
              <a:t>energy</a:t>
            </a:r>
            <a:r>
              <a:rPr lang="en-GB" sz="2400" b="1" i="1" dirty="0" smtClean="0">
                <a:solidFill>
                  <a:srgbClr val="002060"/>
                </a:solidFill>
                <a:latin typeface="Times New Roman" pitchFamily="18" charset="0"/>
                <a:cs typeface="Times New Roman" pitchFamily="18" charset="0"/>
              </a:rPr>
              <a:t>.</a:t>
            </a:r>
            <a:endParaRPr lang="en-GB" sz="2400" dirty="0">
              <a:solidFill>
                <a:srgbClr val="00206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2071670" y="1128620"/>
            <a:ext cx="4181492" cy="2511168"/>
          </a:xfrm>
          <a:prstGeom prst="rect">
            <a:avLst/>
          </a:prstGeom>
          <a:noFill/>
          <a:ln w="9525">
            <a:noFill/>
            <a:miter lim="800000"/>
            <a:headEnd/>
            <a:tailEnd/>
          </a:ln>
          <a:effectLst/>
        </p:spPr>
      </p:pic>
      <p:sp>
        <p:nvSpPr>
          <p:cNvPr id="6" name="مستطيل 5"/>
          <p:cNvSpPr/>
          <p:nvPr/>
        </p:nvSpPr>
        <p:spPr>
          <a:xfrm>
            <a:off x="0" y="3714752"/>
            <a:ext cx="9144000" cy="1200329"/>
          </a:xfrm>
          <a:prstGeom prst="rect">
            <a:avLst/>
          </a:prstGeom>
        </p:spPr>
        <p:txBody>
          <a:bodyPr wrap="square">
            <a:spAutoFit/>
          </a:bodyPr>
          <a:lstStyle/>
          <a:p>
            <a:r>
              <a:rPr lang="en-GB" sz="2400" b="1" dirty="0">
                <a:solidFill>
                  <a:srgbClr val="0000FF"/>
                </a:solidFill>
              </a:rPr>
              <a:t>AB is a line 1 m long in the surface of a liquid. The </a:t>
            </a:r>
            <a:r>
              <a:rPr lang="en-GB" sz="2400" b="1" dirty="0" smtClean="0">
                <a:solidFill>
                  <a:srgbClr val="0000FF"/>
                </a:solidFill>
              </a:rPr>
              <a:t>energy required </a:t>
            </a:r>
            <a:r>
              <a:rPr lang="en-GB" sz="2400" b="1" dirty="0">
                <a:solidFill>
                  <a:srgbClr val="0000FF"/>
                </a:solidFill>
              </a:rPr>
              <a:t>to stretch the liquid surface to CD from AB is </a:t>
            </a:r>
            <a:r>
              <a:rPr lang="el-GR" sz="2400" b="1" i="1" dirty="0" smtClean="0">
                <a:solidFill>
                  <a:srgbClr val="002060"/>
                </a:solidFill>
                <a:latin typeface="Times New Roman" pitchFamily="18" charset="0"/>
                <a:cs typeface="Times New Roman" pitchFamily="18" charset="0"/>
              </a:rPr>
              <a:t>γ</a:t>
            </a:r>
            <a:r>
              <a:rPr lang="en-GB" sz="2400" b="1" dirty="0" smtClean="0">
                <a:solidFill>
                  <a:srgbClr val="0000FF"/>
                </a:solidFill>
              </a:rPr>
              <a:t> </a:t>
            </a:r>
            <a:r>
              <a:rPr lang="en-GB" sz="2400" b="1" dirty="0">
                <a:solidFill>
                  <a:srgbClr val="0000FF"/>
                </a:solidFill>
              </a:rPr>
              <a:t>joules if </a:t>
            </a:r>
            <a:r>
              <a:rPr lang="en-GB" sz="2400" b="1" dirty="0" smtClean="0">
                <a:solidFill>
                  <a:srgbClr val="0000FF"/>
                </a:solidFill>
              </a:rPr>
              <a:t>BD is </a:t>
            </a:r>
            <a:r>
              <a:rPr lang="en-GB" sz="2400" b="1" dirty="0">
                <a:solidFill>
                  <a:srgbClr val="0000FF"/>
                </a:solidFill>
              </a:rPr>
              <a:t>1 m and the surface tension is </a:t>
            </a:r>
            <a:r>
              <a:rPr lang="el-GR" sz="2400" b="1" i="1" dirty="0" smtClean="0">
                <a:solidFill>
                  <a:srgbClr val="002060"/>
                </a:solidFill>
                <a:latin typeface="Times New Roman" pitchFamily="18" charset="0"/>
                <a:cs typeface="Times New Roman" pitchFamily="18" charset="0"/>
              </a:rPr>
              <a:t>γ </a:t>
            </a:r>
            <a:r>
              <a:rPr lang="en-GB" sz="2400" b="1" dirty="0" err="1" smtClean="0">
                <a:solidFill>
                  <a:srgbClr val="0000FF"/>
                </a:solidFill>
              </a:rPr>
              <a:t>newtons</a:t>
            </a:r>
            <a:r>
              <a:rPr lang="en-GB" sz="2400" b="1" dirty="0" smtClean="0">
                <a:solidFill>
                  <a:srgbClr val="0000FF"/>
                </a:solidFill>
              </a:rPr>
              <a:t> </a:t>
            </a:r>
            <a:r>
              <a:rPr lang="en-GB" sz="2400" b="1" dirty="0">
                <a:solidFill>
                  <a:srgbClr val="0000FF"/>
                </a:solidFill>
              </a:rPr>
              <a:t>per metre.</a:t>
            </a:r>
            <a:endParaRPr lang="en-GB" sz="2400" dirty="0">
              <a:solidFill>
                <a:srgbClr val="0000FF"/>
              </a:solidFill>
            </a:endParaRPr>
          </a:p>
        </p:txBody>
      </p:sp>
      <p:sp>
        <p:nvSpPr>
          <p:cNvPr id="7" name="مستطيل 6"/>
          <p:cNvSpPr/>
          <p:nvPr/>
        </p:nvSpPr>
        <p:spPr>
          <a:xfrm>
            <a:off x="500034" y="4929198"/>
            <a:ext cx="8286776" cy="830997"/>
          </a:xfrm>
          <a:prstGeom prst="rect">
            <a:avLst/>
          </a:prstGeom>
        </p:spPr>
        <p:txBody>
          <a:bodyPr wrap="square">
            <a:spAutoFit/>
          </a:bodyPr>
          <a:lstStyle/>
          <a:p>
            <a:r>
              <a:rPr lang="en-GB" sz="2400" b="1" dirty="0" smtClean="0">
                <a:solidFill>
                  <a:srgbClr val="C00000"/>
                </a:solidFill>
              </a:rPr>
              <a:t>Thus </a:t>
            </a:r>
            <a:r>
              <a:rPr lang="en-GB" sz="2400" b="1" dirty="0">
                <a:solidFill>
                  <a:srgbClr val="C00000"/>
                </a:solidFill>
              </a:rPr>
              <a:t>the </a:t>
            </a:r>
            <a:r>
              <a:rPr lang="en-GB" sz="2400" b="1" dirty="0" smtClean="0">
                <a:solidFill>
                  <a:srgbClr val="C00000"/>
                </a:solidFill>
              </a:rPr>
              <a:t>surface tension </a:t>
            </a:r>
            <a:r>
              <a:rPr lang="en-GB" sz="2400" b="1" dirty="0">
                <a:solidFill>
                  <a:srgbClr val="C00000"/>
                </a:solidFill>
              </a:rPr>
              <a:t>is </a:t>
            </a:r>
            <a:r>
              <a:rPr lang="el-GR" sz="2400" b="1" i="1" dirty="0" smtClean="0">
                <a:solidFill>
                  <a:srgbClr val="002060"/>
                </a:solidFill>
                <a:latin typeface="Times New Roman" pitchFamily="18" charset="0"/>
                <a:cs typeface="Times New Roman" pitchFamily="18" charset="0"/>
              </a:rPr>
              <a:t>γ</a:t>
            </a:r>
            <a:r>
              <a:rPr lang="en-GB" sz="2400" b="1" i="1" dirty="0" smtClean="0">
                <a:solidFill>
                  <a:srgbClr val="C00000"/>
                </a:solidFill>
              </a:rPr>
              <a:t> </a:t>
            </a:r>
            <a:r>
              <a:rPr lang="en-GB" sz="2400" b="1" i="1" dirty="0" err="1">
                <a:solidFill>
                  <a:srgbClr val="C00000"/>
                </a:solidFill>
              </a:rPr>
              <a:t>newtons</a:t>
            </a:r>
            <a:r>
              <a:rPr lang="en-GB" sz="2400" b="1" i="1" dirty="0">
                <a:solidFill>
                  <a:srgbClr val="C00000"/>
                </a:solidFill>
              </a:rPr>
              <a:t> per metre, </a:t>
            </a:r>
            <a:r>
              <a:rPr lang="en-GB" sz="2400" b="1" i="1" dirty="0"/>
              <a:t>is numerically </a:t>
            </a:r>
            <a:r>
              <a:rPr lang="en-GB" sz="2400" b="1" i="1" dirty="0" smtClean="0">
                <a:solidFill>
                  <a:srgbClr val="C00000"/>
                </a:solidFill>
              </a:rPr>
              <a:t>equal </a:t>
            </a:r>
            <a:r>
              <a:rPr lang="en-GB" sz="2400" b="1" dirty="0" smtClean="0">
                <a:solidFill>
                  <a:srgbClr val="C00000"/>
                </a:solidFill>
              </a:rPr>
              <a:t>to </a:t>
            </a:r>
            <a:r>
              <a:rPr lang="en-GB" sz="2400" b="1" dirty="0">
                <a:solidFill>
                  <a:srgbClr val="C00000"/>
                </a:solidFill>
              </a:rPr>
              <a:t>the surface free energy and has the same dimensions</a:t>
            </a:r>
            <a:endParaRPr lang="en-GB" sz="2400" dirty="0">
              <a:solidFill>
                <a:srgbClr val="C00000"/>
              </a:solidFill>
            </a:endParaRPr>
          </a:p>
        </p:txBody>
      </p:sp>
      <p:sp>
        <p:nvSpPr>
          <p:cNvPr id="8" name="مستطيل 7"/>
          <p:cNvSpPr/>
          <p:nvPr/>
        </p:nvSpPr>
        <p:spPr>
          <a:xfrm>
            <a:off x="0" y="5929330"/>
            <a:ext cx="9144000" cy="707886"/>
          </a:xfrm>
          <a:prstGeom prst="rect">
            <a:avLst/>
          </a:prstGeom>
        </p:spPr>
        <p:txBody>
          <a:bodyPr wrap="square">
            <a:spAutoFit/>
          </a:bodyPr>
          <a:lstStyle/>
          <a:p>
            <a:r>
              <a:rPr lang="en-GB" sz="2000" b="1" dirty="0">
                <a:solidFill>
                  <a:srgbClr val="AA068B"/>
                </a:solidFill>
              </a:rPr>
              <a:t>Solids will certainly </a:t>
            </a:r>
            <a:r>
              <a:rPr lang="en-GB" sz="2000" b="1" dirty="0" smtClean="0">
                <a:solidFill>
                  <a:srgbClr val="AA068B"/>
                </a:solidFill>
              </a:rPr>
              <a:t>have surface </a:t>
            </a:r>
            <a:r>
              <a:rPr lang="en-GB" sz="2000" b="1" dirty="0">
                <a:solidFill>
                  <a:srgbClr val="AA068B"/>
                </a:solidFill>
              </a:rPr>
              <a:t>free energy, but the concept of surface tension </a:t>
            </a:r>
            <a:r>
              <a:rPr lang="en-GB" sz="2000" b="1" dirty="0" smtClean="0">
                <a:solidFill>
                  <a:srgbClr val="AA068B"/>
                </a:solidFill>
              </a:rPr>
              <a:t>in solids </a:t>
            </a:r>
            <a:r>
              <a:rPr lang="en-GB" sz="2000" b="1" dirty="0">
                <a:solidFill>
                  <a:srgbClr val="AA068B"/>
                </a:solidFill>
              </a:rPr>
              <a:t>is difficult because they have rigid surfaces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49346"/>
            <a:ext cx="9144000" cy="830997"/>
          </a:xfrm>
          <a:prstGeom prst="rect">
            <a:avLst/>
          </a:prstGeom>
        </p:spPr>
        <p:txBody>
          <a:bodyPr wrap="square">
            <a:spAutoFit/>
          </a:bodyPr>
          <a:lstStyle/>
          <a:p>
            <a:pPr algn="just"/>
            <a:r>
              <a:rPr lang="en-GB" sz="2400" b="1" dirty="0"/>
              <a:t>Surface tension measurements with liquids involve </a:t>
            </a:r>
            <a:r>
              <a:rPr lang="en-GB" sz="2400" b="1" dirty="0" smtClean="0"/>
              <a:t>the measurement </a:t>
            </a:r>
            <a:r>
              <a:rPr lang="en-GB" sz="2400" b="1" dirty="0"/>
              <a:t>of the force required to create surfaces in </a:t>
            </a:r>
            <a:r>
              <a:rPr lang="en-GB" sz="2400" b="1" dirty="0" smtClean="0"/>
              <a:t>the form </a:t>
            </a:r>
            <a:r>
              <a:rPr lang="en-GB" sz="2400" b="1" dirty="0"/>
              <a:t>of bubbles or drops</a:t>
            </a:r>
          </a:p>
        </p:txBody>
      </p:sp>
      <p:pic>
        <p:nvPicPr>
          <p:cNvPr id="4098" name="Picture 2"/>
          <p:cNvPicPr>
            <a:picLocks noChangeAspect="1" noChangeArrowheads="1"/>
          </p:cNvPicPr>
          <p:nvPr/>
        </p:nvPicPr>
        <p:blipFill>
          <a:blip r:embed="rId2"/>
          <a:srcRect/>
          <a:stretch>
            <a:fillRect/>
          </a:stretch>
        </p:blipFill>
        <p:spPr bwMode="auto">
          <a:xfrm>
            <a:off x="1571604" y="4000505"/>
            <a:ext cx="5056956" cy="2857496"/>
          </a:xfrm>
          <a:prstGeom prst="rect">
            <a:avLst/>
          </a:prstGeom>
          <a:noFill/>
          <a:ln w="9525">
            <a:noFill/>
            <a:miter lim="800000"/>
            <a:headEnd/>
            <a:tailEnd/>
          </a:ln>
          <a:effectLst/>
        </p:spPr>
      </p:pic>
      <p:sp>
        <p:nvSpPr>
          <p:cNvPr id="6" name="مستطيل 5"/>
          <p:cNvSpPr/>
          <p:nvPr/>
        </p:nvSpPr>
        <p:spPr>
          <a:xfrm>
            <a:off x="0" y="1142984"/>
            <a:ext cx="9144000" cy="1631216"/>
          </a:xfrm>
          <a:prstGeom prst="rect">
            <a:avLst/>
          </a:prstGeom>
        </p:spPr>
        <p:txBody>
          <a:bodyPr wrap="square">
            <a:spAutoFit/>
          </a:bodyPr>
          <a:lstStyle/>
          <a:p>
            <a:r>
              <a:rPr lang="en-GB" sz="2000" b="1" dirty="0">
                <a:solidFill>
                  <a:srgbClr val="C00000"/>
                </a:solidFill>
              </a:rPr>
              <a:t>The surface is never really "</a:t>
            </a:r>
            <a:r>
              <a:rPr lang="en-GB" sz="2000" b="1" dirty="0" smtClean="0">
                <a:solidFill>
                  <a:srgbClr val="C00000"/>
                </a:solidFill>
              </a:rPr>
              <a:t>free“ because </a:t>
            </a:r>
            <a:r>
              <a:rPr lang="en-GB" sz="2000" b="1" dirty="0">
                <a:solidFill>
                  <a:srgbClr val="C00000"/>
                </a:solidFill>
              </a:rPr>
              <a:t>it is bounded by a gas and, conventionally, </a:t>
            </a:r>
            <a:r>
              <a:rPr lang="en-GB" sz="2000" b="1" dirty="0" smtClean="0">
                <a:solidFill>
                  <a:srgbClr val="C00000"/>
                </a:solidFill>
              </a:rPr>
              <a:t>measurements are </a:t>
            </a:r>
            <a:r>
              <a:rPr lang="en-GB" sz="2000" b="1" dirty="0">
                <a:solidFill>
                  <a:srgbClr val="C00000"/>
                </a:solidFill>
              </a:rPr>
              <a:t>made in air saturated with the vapour of the liquid.</a:t>
            </a:r>
          </a:p>
          <a:p>
            <a:endParaRPr lang="en-GB" sz="2000" b="1" dirty="0" smtClean="0">
              <a:solidFill>
                <a:srgbClr val="C00000"/>
              </a:solidFill>
            </a:endParaRPr>
          </a:p>
          <a:p>
            <a:r>
              <a:rPr lang="en-GB" sz="2000" b="1" dirty="0" smtClean="0">
                <a:solidFill>
                  <a:srgbClr val="C00000"/>
                </a:solidFill>
              </a:rPr>
              <a:t>Different </a:t>
            </a:r>
            <a:r>
              <a:rPr lang="en-GB" sz="2000" b="1" dirty="0">
                <a:solidFill>
                  <a:srgbClr val="C00000"/>
                </a:solidFill>
              </a:rPr>
              <a:t>values are obtained if the gas is the vapour of </a:t>
            </a:r>
            <a:r>
              <a:rPr lang="en-GB" sz="2000" b="1" dirty="0" smtClean="0">
                <a:solidFill>
                  <a:srgbClr val="C00000"/>
                </a:solidFill>
              </a:rPr>
              <a:t>the liquid </a:t>
            </a:r>
            <a:r>
              <a:rPr lang="en-GB" sz="2000" b="1" dirty="0">
                <a:solidFill>
                  <a:srgbClr val="C00000"/>
                </a:solidFill>
              </a:rPr>
              <a:t>alone or if other gases than air, such as argon, are used.</a:t>
            </a:r>
          </a:p>
        </p:txBody>
      </p:sp>
      <p:sp>
        <p:nvSpPr>
          <p:cNvPr id="7" name="مستطيل 6"/>
          <p:cNvSpPr/>
          <p:nvPr/>
        </p:nvSpPr>
        <p:spPr>
          <a:xfrm>
            <a:off x="0" y="3071810"/>
            <a:ext cx="9144000" cy="1015663"/>
          </a:xfrm>
          <a:prstGeom prst="rect">
            <a:avLst/>
          </a:prstGeom>
        </p:spPr>
        <p:txBody>
          <a:bodyPr wrap="square">
            <a:spAutoFit/>
          </a:bodyPr>
          <a:lstStyle/>
          <a:p>
            <a:pPr algn="just"/>
            <a:r>
              <a:rPr lang="en-GB" sz="2000" b="1" dirty="0">
                <a:solidFill>
                  <a:srgbClr val="0000FF"/>
                </a:solidFill>
              </a:rPr>
              <a:t>Clearly, surface tension measurements for liquid metals </a:t>
            </a:r>
            <a:r>
              <a:rPr lang="en-GB" sz="2000" b="1" dirty="0" smtClean="0">
                <a:solidFill>
                  <a:srgbClr val="0000FF"/>
                </a:solidFill>
              </a:rPr>
              <a:t>involve special </a:t>
            </a:r>
            <a:r>
              <a:rPr lang="en-GB" sz="2000" b="1" dirty="0">
                <a:solidFill>
                  <a:srgbClr val="0000FF"/>
                </a:solidFill>
              </a:rPr>
              <a:t>experimental problems, such as oxide </a:t>
            </a:r>
            <a:r>
              <a:rPr lang="en-GB" sz="2000" b="1" dirty="0" smtClean="0">
                <a:solidFill>
                  <a:srgbClr val="0000FF"/>
                </a:solidFill>
              </a:rPr>
              <a:t>contamination of </a:t>
            </a:r>
            <a:r>
              <a:rPr lang="en-GB" sz="2000" b="1" dirty="0">
                <a:solidFill>
                  <a:srgbClr val="0000FF"/>
                </a:solidFill>
              </a:rPr>
              <a:t>the surface, refractory containers and </a:t>
            </a:r>
            <a:r>
              <a:rPr lang="en-GB" sz="2000" b="1" dirty="0" smtClean="0">
                <a:solidFill>
                  <a:srgbClr val="0000FF"/>
                </a:solidFill>
              </a:rPr>
              <a:t>temperature control</a:t>
            </a:r>
            <a:r>
              <a:rPr lang="en-GB" sz="2000" b="1" dirty="0">
                <a:solidFill>
                  <a:srgbClr val="0000FF"/>
                </a:solidFill>
              </a:rPr>
              <a:t>, and measurements must be made in an inert gas atmosphere.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
            <a:ext cx="9144000" cy="830997"/>
          </a:xfrm>
          <a:prstGeom prst="rect">
            <a:avLst/>
          </a:prstGeom>
        </p:spPr>
        <p:txBody>
          <a:bodyPr wrap="square">
            <a:spAutoFit/>
          </a:bodyPr>
          <a:lstStyle/>
          <a:p>
            <a:r>
              <a:rPr lang="en-GB" sz="2400" dirty="0">
                <a:solidFill>
                  <a:srgbClr val="0000FF"/>
                </a:solidFill>
              </a:rPr>
              <a:t>An example of the importance of surface tension is </a:t>
            </a:r>
            <a:r>
              <a:rPr lang="en-GB" sz="2400" dirty="0" smtClean="0">
                <a:solidFill>
                  <a:srgbClr val="0000FF"/>
                </a:solidFill>
              </a:rPr>
              <a:t>the problem </a:t>
            </a:r>
            <a:r>
              <a:rPr lang="en-GB" sz="2400" dirty="0">
                <a:solidFill>
                  <a:srgbClr val="0000FF"/>
                </a:solidFill>
              </a:rPr>
              <a:t>of the nucleation of gas bubbles in liquid metals.</a:t>
            </a:r>
          </a:p>
        </p:txBody>
      </p:sp>
      <p:sp>
        <p:nvSpPr>
          <p:cNvPr id="5" name="مستطيل 4"/>
          <p:cNvSpPr/>
          <p:nvPr/>
        </p:nvSpPr>
        <p:spPr>
          <a:xfrm>
            <a:off x="0" y="928670"/>
            <a:ext cx="9144000" cy="830997"/>
          </a:xfrm>
          <a:prstGeom prst="rect">
            <a:avLst/>
          </a:prstGeom>
        </p:spPr>
        <p:txBody>
          <a:bodyPr wrap="square">
            <a:spAutoFit/>
          </a:bodyPr>
          <a:lstStyle/>
          <a:p>
            <a:r>
              <a:rPr lang="en-GB" sz="2400" dirty="0">
                <a:solidFill>
                  <a:srgbClr val="C00000"/>
                </a:solidFill>
              </a:rPr>
              <a:t>The pressure on a spherical gas bubble in a liquid metal at a</a:t>
            </a:r>
          </a:p>
          <a:p>
            <a:r>
              <a:rPr lang="en-GB" sz="2400" dirty="0">
                <a:solidFill>
                  <a:srgbClr val="C00000"/>
                </a:solidFill>
              </a:rPr>
              <a:t>certain distance from the surface of the metal can be calculated,</a:t>
            </a:r>
          </a:p>
        </p:txBody>
      </p:sp>
      <p:pic>
        <p:nvPicPr>
          <p:cNvPr id="5122" name="Picture 2"/>
          <p:cNvPicPr>
            <a:picLocks noChangeAspect="1" noChangeArrowheads="1"/>
          </p:cNvPicPr>
          <p:nvPr/>
        </p:nvPicPr>
        <p:blipFill>
          <a:blip r:embed="rId2"/>
          <a:srcRect/>
          <a:stretch>
            <a:fillRect/>
          </a:stretch>
        </p:blipFill>
        <p:spPr bwMode="auto">
          <a:xfrm>
            <a:off x="2354620" y="1785926"/>
            <a:ext cx="3931870" cy="2928958"/>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1000100" y="5000636"/>
            <a:ext cx="7879390" cy="9048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929718" cy="1323439"/>
          </a:xfrm>
          <a:prstGeom prst="rect">
            <a:avLst/>
          </a:prstGeom>
        </p:spPr>
        <p:txBody>
          <a:bodyPr wrap="square">
            <a:spAutoFit/>
          </a:bodyPr>
          <a:lstStyle/>
          <a:p>
            <a:pPr algn="just"/>
            <a:r>
              <a:rPr lang="en-GB" sz="2000" dirty="0"/>
              <a:t>The total pressure </a:t>
            </a:r>
            <a:r>
              <a:rPr lang="en-GB" sz="2000" i="1" dirty="0"/>
              <a:t>P</a:t>
            </a:r>
            <a:r>
              <a:rPr lang="en-GB" sz="2000" i="1" baseline="-25000" dirty="0"/>
              <a:t>B</a:t>
            </a:r>
            <a:r>
              <a:rPr lang="en-GB" sz="2000" i="1" dirty="0"/>
              <a:t> in the gas </a:t>
            </a:r>
            <a:r>
              <a:rPr lang="en-GB" sz="2000" i="1" dirty="0" smtClean="0"/>
              <a:t>bubble </a:t>
            </a:r>
            <a:r>
              <a:rPr lang="en-GB" sz="2000" dirty="0" smtClean="0"/>
              <a:t>must </a:t>
            </a:r>
            <a:r>
              <a:rPr lang="en-GB" sz="2000" dirty="0"/>
              <a:t>at equilibrium, be </a:t>
            </a:r>
            <a:r>
              <a:rPr lang="en-GB" sz="2000" dirty="0">
                <a:solidFill>
                  <a:srgbClr val="FF0000"/>
                </a:solidFill>
              </a:rPr>
              <a:t>equal to the sum of the </a:t>
            </a:r>
            <a:r>
              <a:rPr lang="en-GB" sz="2000" dirty="0" smtClean="0">
                <a:solidFill>
                  <a:srgbClr val="FF0000"/>
                </a:solidFill>
              </a:rPr>
              <a:t>atmospheric pressure </a:t>
            </a:r>
            <a:r>
              <a:rPr lang="en-GB" sz="2000" dirty="0">
                <a:solidFill>
                  <a:srgbClr val="FF0000"/>
                </a:solidFill>
              </a:rPr>
              <a:t>P</a:t>
            </a:r>
            <a:r>
              <a:rPr lang="en-GB" sz="2000" baseline="-25000" dirty="0">
                <a:solidFill>
                  <a:srgbClr val="FF0000"/>
                </a:solidFill>
              </a:rPr>
              <a:t>A</a:t>
            </a:r>
            <a:r>
              <a:rPr lang="en-GB" sz="2000" dirty="0">
                <a:solidFill>
                  <a:srgbClr val="0000FF"/>
                </a:solidFill>
              </a:rPr>
              <a:t>, the </a:t>
            </a:r>
            <a:r>
              <a:rPr lang="en-GB" sz="2000" dirty="0">
                <a:solidFill>
                  <a:srgbClr val="AA068B"/>
                </a:solidFill>
              </a:rPr>
              <a:t>pressure due to the head of metal P</a:t>
            </a:r>
            <a:r>
              <a:rPr lang="en-GB" sz="2000" baseline="-25000" dirty="0">
                <a:solidFill>
                  <a:srgbClr val="AA068B"/>
                </a:solidFill>
              </a:rPr>
              <a:t>M</a:t>
            </a:r>
            <a:r>
              <a:rPr lang="en-GB" sz="2000" dirty="0">
                <a:solidFill>
                  <a:srgbClr val="0000FF"/>
                </a:solidFill>
              </a:rPr>
              <a:t>, and the</a:t>
            </a:r>
          </a:p>
          <a:p>
            <a:pPr algn="just"/>
            <a:r>
              <a:rPr lang="en-GB" sz="2000" dirty="0">
                <a:solidFill>
                  <a:srgbClr val="0000FF"/>
                </a:solidFill>
              </a:rPr>
              <a:t>pressure required to maintain the metal/gas surface of </a:t>
            </a:r>
            <a:r>
              <a:rPr lang="en-GB" sz="2000" dirty="0" smtClean="0">
                <a:solidFill>
                  <a:srgbClr val="0000FF"/>
                </a:solidFill>
              </a:rPr>
              <a:t>the bubble </a:t>
            </a:r>
            <a:r>
              <a:rPr lang="en-GB" sz="2000" dirty="0">
                <a:solidFill>
                  <a:srgbClr val="0000FF"/>
                </a:solidFill>
              </a:rPr>
              <a:t>against the </a:t>
            </a:r>
            <a:r>
              <a:rPr lang="en-GB" sz="2000" dirty="0">
                <a:solidFill>
                  <a:srgbClr val="C00000"/>
                </a:solidFill>
              </a:rPr>
              <a:t>surface tension, </a:t>
            </a:r>
            <a:r>
              <a:rPr lang="en-GB" sz="2000" i="1" dirty="0" smtClean="0">
                <a:solidFill>
                  <a:srgbClr val="C00000"/>
                </a:solidFill>
              </a:rPr>
              <a:t>P</a:t>
            </a:r>
            <a:r>
              <a:rPr lang="el-GR" sz="2000" i="1" dirty="0" smtClean="0">
                <a:solidFill>
                  <a:srgbClr val="C00000"/>
                </a:solidFill>
                <a:latin typeface="Times New Roman" pitchFamily="18" charset="0"/>
                <a:cs typeface="Times New Roman" pitchFamily="18" charset="0"/>
              </a:rPr>
              <a:t>γ</a:t>
            </a:r>
            <a:r>
              <a:rPr lang="en-GB" sz="2000" i="1" dirty="0" smtClean="0">
                <a:solidFill>
                  <a:srgbClr val="0000FF"/>
                </a:solidFill>
              </a:rPr>
              <a:t>. </a:t>
            </a:r>
            <a:r>
              <a:rPr lang="en-GB" sz="2000" i="1" dirty="0">
                <a:solidFill>
                  <a:srgbClr val="0000FF"/>
                </a:solidFill>
              </a:rPr>
              <a:t>Thus</a:t>
            </a:r>
            <a:endParaRPr lang="en-GB" sz="2000" dirty="0">
              <a:solidFill>
                <a:srgbClr val="0000FF"/>
              </a:solidFill>
            </a:endParaRPr>
          </a:p>
        </p:txBody>
      </p:sp>
      <p:pic>
        <p:nvPicPr>
          <p:cNvPr id="6146" name="Picture 2"/>
          <p:cNvPicPr>
            <a:picLocks noChangeAspect="1" noChangeArrowheads="1"/>
          </p:cNvPicPr>
          <p:nvPr/>
        </p:nvPicPr>
        <p:blipFill>
          <a:blip r:embed="rId2"/>
          <a:srcRect/>
          <a:stretch>
            <a:fillRect/>
          </a:stretch>
        </p:blipFill>
        <p:spPr bwMode="auto">
          <a:xfrm>
            <a:off x="2428860" y="1372582"/>
            <a:ext cx="2476503" cy="737192"/>
          </a:xfrm>
          <a:prstGeom prst="rect">
            <a:avLst/>
          </a:prstGeom>
          <a:noFill/>
          <a:ln w="9525">
            <a:noFill/>
            <a:miter lim="800000"/>
            <a:headEnd/>
            <a:tailEnd/>
          </a:ln>
          <a:effectLst/>
        </p:spPr>
      </p:pic>
      <p:sp>
        <p:nvSpPr>
          <p:cNvPr id="6" name="مستطيل 5"/>
          <p:cNvSpPr/>
          <p:nvPr/>
        </p:nvSpPr>
        <p:spPr>
          <a:xfrm>
            <a:off x="214282" y="2143116"/>
            <a:ext cx="1000132" cy="400110"/>
          </a:xfrm>
          <a:prstGeom prst="rect">
            <a:avLst/>
          </a:prstGeom>
        </p:spPr>
        <p:txBody>
          <a:bodyPr wrap="square">
            <a:spAutoFit/>
          </a:bodyPr>
          <a:lstStyle/>
          <a:p>
            <a:r>
              <a:rPr lang="en-GB" sz="2000" i="1" dirty="0"/>
              <a:t>P</a:t>
            </a:r>
            <a:r>
              <a:rPr lang="en-GB" sz="2000" i="1" baseline="-25000" dirty="0"/>
              <a:t>M</a:t>
            </a:r>
            <a:r>
              <a:rPr lang="en-GB" i="1" dirty="0"/>
              <a:t> is</a:t>
            </a:r>
            <a:endParaRPr lang="en-GB" dirty="0"/>
          </a:p>
        </p:txBody>
      </p:sp>
      <p:pic>
        <p:nvPicPr>
          <p:cNvPr id="6147" name="Picture 3"/>
          <p:cNvPicPr>
            <a:picLocks noChangeAspect="1" noChangeArrowheads="1"/>
          </p:cNvPicPr>
          <p:nvPr/>
        </p:nvPicPr>
        <p:blipFill>
          <a:blip r:embed="rId3"/>
          <a:srcRect/>
          <a:stretch>
            <a:fillRect/>
          </a:stretch>
        </p:blipFill>
        <p:spPr bwMode="auto">
          <a:xfrm>
            <a:off x="857224" y="2184574"/>
            <a:ext cx="4629150" cy="314325"/>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a:srcRect/>
          <a:stretch>
            <a:fillRect/>
          </a:stretch>
        </p:blipFill>
        <p:spPr bwMode="auto">
          <a:xfrm>
            <a:off x="357157" y="2643182"/>
            <a:ext cx="4127529" cy="357190"/>
          </a:xfrm>
          <a:prstGeom prst="rect">
            <a:avLst/>
          </a:prstGeom>
          <a:noFill/>
          <a:ln w="9525">
            <a:noFill/>
            <a:miter lim="800000"/>
            <a:headEnd/>
            <a:tailEnd/>
          </a:ln>
          <a:effectLst/>
        </p:spPr>
      </p:pic>
      <p:pic>
        <p:nvPicPr>
          <p:cNvPr id="6149" name="Picture 5"/>
          <p:cNvPicPr>
            <a:picLocks noChangeAspect="1" noChangeArrowheads="1"/>
          </p:cNvPicPr>
          <p:nvPr/>
        </p:nvPicPr>
        <p:blipFill>
          <a:blip r:embed="rId5"/>
          <a:srcRect/>
          <a:stretch>
            <a:fillRect/>
          </a:stretch>
        </p:blipFill>
        <p:spPr bwMode="auto">
          <a:xfrm>
            <a:off x="285720" y="3071810"/>
            <a:ext cx="492921" cy="328614"/>
          </a:xfrm>
          <a:prstGeom prst="rect">
            <a:avLst/>
          </a:prstGeom>
          <a:noFill/>
          <a:ln w="9525">
            <a:noFill/>
            <a:miter lim="800000"/>
            <a:headEnd/>
            <a:tailEnd/>
          </a:ln>
          <a:effectLst/>
        </p:spPr>
      </p:pic>
      <p:pic>
        <p:nvPicPr>
          <p:cNvPr id="6150" name="Picture 6"/>
          <p:cNvPicPr>
            <a:picLocks noChangeAspect="1" noChangeArrowheads="1"/>
          </p:cNvPicPr>
          <p:nvPr/>
        </p:nvPicPr>
        <p:blipFill>
          <a:blip r:embed="rId6"/>
          <a:srcRect/>
          <a:stretch>
            <a:fillRect/>
          </a:stretch>
        </p:blipFill>
        <p:spPr bwMode="auto">
          <a:xfrm>
            <a:off x="785786" y="3060332"/>
            <a:ext cx="3970753" cy="438152"/>
          </a:xfrm>
          <a:prstGeom prst="rect">
            <a:avLst/>
          </a:prstGeom>
          <a:noFill/>
          <a:ln w="9525">
            <a:noFill/>
            <a:miter lim="800000"/>
            <a:headEnd/>
            <a:tailEnd/>
          </a:ln>
          <a:effectLst/>
        </p:spPr>
      </p:pic>
      <p:sp>
        <p:nvSpPr>
          <p:cNvPr id="11" name="مستطيل 10"/>
          <p:cNvSpPr/>
          <p:nvPr/>
        </p:nvSpPr>
        <p:spPr>
          <a:xfrm>
            <a:off x="214282" y="3643314"/>
            <a:ext cx="4214842" cy="461665"/>
          </a:xfrm>
          <a:prstGeom prst="rect">
            <a:avLst/>
          </a:prstGeom>
        </p:spPr>
        <p:txBody>
          <a:bodyPr wrap="square">
            <a:spAutoFit/>
          </a:bodyPr>
          <a:lstStyle/>
          <a:p>
            <a:r>
              <a:rPr lang="en-GB" sz="2400" i="1" dirty="0" smtClean="0">
                <a:solidFill>
                  <a:srgbClr val="0000FF"/>
                </a:solidFill>
                <a:latin typeface="Times New Roman" pitchFamily="18" charset="0"/>
                <a:cs typeface="Times New Roman" pitchFamily="18" charset="0"/>
              </a:rPr>
              <a:t>P</a:t>
            </a:r>
            <a:r>
              <a:rPr lang="el-GR" sz="2400" i="1" dirty="0" smtClean="0">
                <a:solidFill>
                  <a:srgbClr val="0000FF"/>
                </a:solidFill>
                <a:latin typeface="Times New Roman" pitchFamily="18" charset="0"/>
                <a:cs typeface="Times New Roman" pitchFamily="18" charset="0"/>
              </a:rPr>
              <a:t>γ</a:t>
            </a:r>
            <a:r>
              <a:rPr lang="en-GB" sz="2400" i="1" dirty="0" smtClean="0">
                <a:solidFill>
                  <a:srgbClr val="0000FF"/>
                </a:solidFill>
                <a:latin typeface="Times New Roman" pitchFamily="18" charset="0"/>
                <a:cs typeface="Times New Roman" pitchFamily="18" charset="0"/>
              </a:rPr>
              <a:t> </a:t>
            </a:r>
            <a:r>
              <a:rPr lang="en-GB" sz="2400" i="1" dirty="0">
                <a:solidFill>
                  <a:srgbClr val="0000FF"/>
                </a:solidFill>
                <a:latin typeface="Times New Roman" pitchFamily="18" charset="0"/>
                <a:cs typeface="Times New Roman" pitchFamily="18" charset="0"/>
              </a:rPr>
              <a:t>can be calculated as follows:</a:t>
            </a:r>
            <a:endParaRPr lang="en-GB" sz="2400" dirty="0">
              <a:solidFill>
                <a:srgbClr val="0000FF"/>
              </a:solidFill>
              <a:latin typeface="Times New Roman" pitchFamily="18" charset="0"/>
              <a:cs typeface="Times New Roman" pitchFamily="18" charset="0"/>
            </a:endParaRPr>
          </a:p>
        </p:txBody>
      </p:sp>
      <p:pic>
        <p:nvPicPr>
          <p:cNvPr id="6151" name="Picture 7"/>
          <p:cNvPicPr>
            <a:picLocks noChangeAspect="1" noChangeArrowheads="1"/>
          </p:cNvPicPr>
          <p:nvPr/>
        </p:nvPicPr>
        <p:blipFill>
          <a:blip r:embed="rId7"/>
          <a:srcRect/>
          <a:stretch>
            <a:fillRect/>
          </a:stretch>
        </p:blipFill>
        <p:spPr bwMode="auto">
          <a:xfrm>
            <a:off x="246544" y="4286256"/>
            <a:ext cx="7397290" cy="714380"/>
          </a:xfrm>
          <a:prstGeom prst="rect">
            <a:avLst/>
          </a:prstGeom>
          <a:noFill/>
          <a:ln w="9525">
            <a:noFill/>
            <a:miter lim="800000"/>
            <a:headEnd/>
            <a:tailEnd/>
          </a:ln>
          <a:effectLst/>
        </p:spPr>
      </p:pic>
      <p:pic>
        <p:nvPicPr>
          <p:cNvPr id="6152" name="Picture 8"/>
          <p:cNvPicPr>
            <a:picLocks noChangeAspect="1" noChangeArrowheads="1"/>
          </p:cNvPicPr>
          <p:nvPr/>
        </p:nvPicPr>
        <p:blipFill>
          <a:blip r:embed="rId8"/>
          <a:srcRect/>
          <a:stretch>
            <a:fillRect/>
          </a:stretch>
        </p:blipFill>
        <p:spPr bwMode="auto">
          <a:xfrm>
            <a:off x="857224" y="5500702"/>
            <a:ext cx="4738203" cy="6429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0" y="0"/>
            <a:ext cx="7929618" cy="3071503"/>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214282" y="3143248"/>
            <a:ext cx="7379897" cy="35114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1214414" y="285728"/>
            <a:ext cx="4357718" cy="23582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1461</Words>
  <Application>Microsoft Office PowerPoint</Application>
  <PresentationFormat>عرض على الشاشة (3:4)‏</PresentationFormat>
  <Paragraphs>75</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Interfacial Phenomena</vt:lpstr>
      <vt:lpstr>الشريحة 2</vt:lpstr>
      <vt:lpstr>الشريحة 3</vt:lpstr>
      <vt:lpstr>الشريحة 4</vt:lpstr>
      <vt:lpstr>الشريحة 5</vt:lpstr>
      <vt:lpstr>الشريحة 6</vt:lpstr>
      <vt:lpstr>الشريحة 7</vt:lpstr>
      <vt:lpstr>الشريحة 8</vt:lpstr>
      <vt:lpstr>الشريحة 9</vt:lpstr>
      <vt:lpstr>Nucleation</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Interfacial Phenomena</dc:title>
  <dc:creator>toshiba</dc:creator>
  <cp:lastModifiedBy>toshiba</cp:lastModifiedBy>
  <cp:revision>7</cp:revision>
  <dcterms:created xsi:type="dcterms:W3CDTF">2016-04-06T06:22:17Z</dcterms:created>
  <dcterms:modified xsi:type="dcterms:W3CDTF">2018-04-29T20:32:01Z</dcterms:modified>
</cp:coreProperties>
</file>